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475" r:id="rId2"/>
    <p:sldId id="477" r:id="rId3"/>
    <p:sldId id="478" r:id="rId4"/>
    <p:sldId id="479" r:id="rId5"/>
    <p:sldId id="480" r:id="rId6"/>
    <p:sldId id="481" r:id="rId7"/>
    <p:sldId id="482" r:id="rId8"/>
    <p:sldId id="483" r:id="rId9"/>
    <p:sldId id="484" r:id="rId10"/>
    <p:sldId id="485" r:id="rId11"/>
    <p:sldId id="486" r:id="rId12"/>
    <p:sldId id="487" r:id="rId13"/>
    <p:sldId id="488" r:id="rId14"/>
    <p:sldId id="490" r:id="rId15"/>
    <p:sldId id="489" r:id="rId16"/>
    <p:sldId id="491" r:id="rId17"/>
    <p:sldId id="492" r:id="rId18"/>
    <p:sldId id="494" r:id="rId19"/>
    <p:sldId id="498" r:id="rId20"/>
    <p:sldId id="497" r:id="rId21"/>
    <p:sldId id="495" r:id="rId22"/>
    <p:sldId id="500" r:id="rId23"/>
    <p:sldId id="502" r:id="rId24"/>
    <p:sldId id="501" r:id="rId25"/>
    <p:sldId id="503" r:id="rId26"/>
    <p:sldId id="504" r:id="rId27"/>
    <p:sldId id="505" r:id="rId28"/>
    <p:sldId id="506" r:id="rId29"/>
    <p:sldId id="507" r:id="rId30"/>
    <p:sldId id="508" r:id="rId31"/>
    <p:sldId id="509" r:id="rId32"/>
    <p:sldId id="510" r:id="rId33"/>
    <p:sldId id="511" r:id="rId34"/>
    <p:sldId id="512" r:id="rId35"/>
    <p:sldId id="514" r:id="rId36"/>
    <p:sldId id="518" r:id="rId37"/>
    <p:sldId id="519" r:id="rId38"/>
    <p:sldId id="520" r:id="rId39"/>
    <p:sldId id="474" r:id="rId40"/>
    <p:sldId id="523" r:id="rId41"/>
    <p:sldId id="522" r:id="rId42"/>
    <p:sldId id="457" r:id="rId43"/>
    <p:sldId id="524" r:id="rId44"/>
    <p:sldId id="525" r:id="rId45"/>
    <p:sldId id="526" r:id="rId46"/>
    <p:sldId id="527" r:id="rId47"/>
    <p:sldId id="528" r:id="rId48"/>
    <p:sldId id="529" r:id="rId49"/>
    <p:sldId id="530" r:id="rId50"/>
    <p:sldId id="531" r:id="rId51"/>
    <p:sldId id="532" r:id="rId52"/>
    <p:sldId id="534" r:id="rId53"/>
    <p:sldId id="533" r:id="rId54"/>
    <p:sldId id="535" r:id="rId55"/>
    <p:sldId id="538" r:id="rId56"/>
    <p:sldId id="537" r:id="rId57"/>
    <p:sldId id="540" r:id="rId58"/>
    <p:sldId id="536" r:id="rId59"/>
    <p:sldId id="458" r:id="rId60"/>
    <p:sldId id="539" r:id="rId61"/>
    <p:sldId id="557" r:id="rId62"/>
    <p:sldId id="564" r:id="rId63"/>
    <p:sldId id="567" r:id="rId64"/>
    <p:sldId id="576" r:id="rId65"/>
    <p:sldId id="568" r:id="rId66"/>
    <p:sldId id="548" r:id="rId67"/>
    <p:sldId id="549" r:id="rId68"/>
    <p:sldId id="562" r:id="rId69"/>
    <p:sldId id="560" r:id="rId70"/>
    <p:sldId id="544" r:id="rId71"/>
    <p:sldId id="541" r:id="rId72"/>
    <p:sldId id="588" r:id="rId73"/>
    <p:sldId id="589" r:id="rId74"/>
    <p:sldId id="556" r:id="rId75"/>
    <p:sldId id="569" r:id="rId76"/>
    <p:sldId id="571" r:id="rId77"/>
    <p:sldId id="572" r:id="rId78"/>
    <p:sldId id="573" r:id="rId79"/>
    <p:sldId id="574" r:id="rId80"/>
    <p:sldId id="575" r:id="rId81"/>
    <p:sldId id="577" r:id="rId82"/>
    <p:sldId id="578" r:id="rId83"/>
    <p:sldId id="581" r:id="rId84"/>
    <p:sldId id="583" r:id="rId8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C70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442"/>
    <p:restoredTop sz="95077"/>
  </p:normalViewPr>
  <p:slideViewPr>
    <p:cSldViewPr snapToGrid="0">
      <p:cViewPr varScale="1">
        <p:scale>
          <a:sx n="55" d="100"/>
          <a:sy n="55" d="100"/>
        </p:scale>
        <p:origin x="208" y="2208"/>
      </p:cViewPr>
      <p:guideLst/>
    </p:cSldViewPr>
  </p:slideViewPr>
  <p:outlineViewPr>
    <p:cViewPr>
      <p:scale>
        <a:sx n="85" d="100"/>
        <a:sy n="8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04494-2906-6C41-B680-7B9C9D655A0F}" type="datetimeFigureOut">
              <a:rPr lang="en-KR" smtClean="0"/>
              <a:t>10/22/25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D4200-F41A-AB42-BA11-5F5CB7E75B8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02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26498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7097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28169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79219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2711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50183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96327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7143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96168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6366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1162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92266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35992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41560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11943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53828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59467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14401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88577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8561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9532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13419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186836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99596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648254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139611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8059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146513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05810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575736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651589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066907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7646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950096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531675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488852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964033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917338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536297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576658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5372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793675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97859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71119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69029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90881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980810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513618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696582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675039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077689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677440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412972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586276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9669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705630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956670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707159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380404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610591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683535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949356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151266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29850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583243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76544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94244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88573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267711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156143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05673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93836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660765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233602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042813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3588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64242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0494831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878255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402736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986714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380250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00666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61705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22CCED-5265-722D-A681-F636C30EDEF9}"/>
              </a:ext>
            </a:extLst>
          </p:cNvPr>
          <p:cNvCxnSpPr/>
          <p:nvPr userDrawn="1"/>
        </p:nvCxnSpPr>
        <p:spPr>
          <a:xfrm>
            <a:off x="244549" y="563526"/>
            <a:ext cx="106504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140282-1517-6333-5830-FC7D8AD2DCCC}"/>
              </a:ext>
            </a:extLst>
          </p:cNvPr>
          <p:cNvSpPr txBox="1"/>
          <p:nvPr userDrawn="1"/>
        </p:nvSpPr>
        <p:spPr>
          <a:xfrm>
            <a:off x="935989" y="231242"/>
            <a:ext cx="174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latin typeface=""/>
                <a:ea typeface="Dotum" panose="020B0600000101010101" pitchFamily="34" charset="-127"/>
                <a:cs typeface="Arima Madurai" pitchFamily="2" charset="77"/>
              </a:rPr>
              <a:t>정석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C70A07"/>
                </a:solidFill>
                <a:latin typeface="+mj-ea"/>
                <a:ea typeface="+mj-ea"/>
              </a:rPr>
              <a:t>4</a:t>
            </a:r>
            <a:r>
              <a:rPr lang="ko-KR" altLang="en-US" dirty="0">
                <a:solidFill>
                  <a:srgbClr val="C70A07"/>
                </a:solidFill>
                <a:latin typeface="+mj-ea"/>
                <a:ea typeface="+mj-ea"/>
              </a:rPr>
              <a:t>판</a:t>
            </a:r>
            <a:endParaRPr lang="en-KR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C0DBC-9E58-F161-CAA9-83C03FAC7173}"/>
              </a:ext>
            </a:extLst>
          </p:cNvPr>
          <p:cNvSpPr txBox="1"/>
          <p:nvPr userDrawn="1"/>
        </p:nvSpPr>
        <p:spPr>
          <a:xfrm>
            <a:off x="2033582" y="223564"/>
            <a:ext cx="1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JDK 21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E4DAE-CD36-EC0F-0B70-8C24D1404FD5}"/>
              </a:ext>
            </a:extLst>
          </p:cNvPr>
          <p:cNvSpPr txBox="1"/>
          <p:nvPr userDrawn="1"/>
        </p:nvSpPr>
        <p:spPr>
          <a:xfrm>
            <a:off x="367744" y="164489"/>
            <a:ext cx="82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Java</a:t>
            </a:r>
            <a:endParaRPr lang="en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3DA473-A76A-E9B2-75C6-46C8949840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2472" y="162205"/>
            <a:ext cx="793538" cy="12256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DC0B1B-1EC5-D593-E41E-4AFA36CA3985}"/>
              </a:ext>
            </a:extLst>
          </p:cNvPr>
          <p:cNvSpPr/>
          <p:nvPr userDrawn="1"/>
        </p:nvSpPr>
        <p:spPr>
          <a:xfrm>
            <a:off x="248985" y="258052"/>
            <a:ext cx="65164" cy="3054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8F0FA-C210-1E19-6208-831B7422A8DF}"/>
              </a:ext>
            </a:extLst>
          </p:cNvPr>
          <p:cNvSpPr txBox="1"/>
          <p:nvPr userDrawn="1"/>
        </p:nvSpPr>
        <p:spPr>
          <a:xfrm>
            <a:off x="892045" y="282666"/>
            <a:ext cx="38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의</a:t>
            </a:r>
            <a:endParaRPr lang="en-KR" sz="1400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16383C-ECF3-EEBB-BF9C-6B8779EDDD73}"/>
              </a:ext>
            </a:extLst>
          </p:cNvPr>
          <p:cNvCxnSpPr/>
          <p:nvPr userDrawn="1"/>
        </p:nvCxnSpPr>
        <p:spPr>
          <a:xfrm>
            <a:off x="1128843" y="6523331"/>
            <a:ext cx="112373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159AAF9-7345-73EC-1DAE-73EEEA3A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7895" y="6310366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468F7B-8F27-5FB4-532B-4A1DE5F6DB4E}"/>
              </a:ext>
            </a:extLst>
          </p:cNvPr>
          <p:cNvSpPr txBox="1"/>
          <p:nvPr userDrawn="1"/>
        </p:nvSpPr>
        <p:spPr>
          <a:xfrm>
            <a:off x="188070" y="647796"/>
            <a:ext cx="484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</a:t>
            </a:r>
            <a:r>
              <a:rPr lang="en-US" altLang="ko-KR" b="1" dirty="0"/>
              <a:t>7</a:t>
            </a:r>
            <a:r>
              <a:rPr lang="en-US" b="1" dirty="0"/>
              <a:t>_ </a:t>
            </a:r>
            <a:r>
              <a:rPr lang="ko-KR" altLang="en-US" b="1" dirty="0"/>
              <a:t>객체지향 프로그래밍</a:t>
            </a:r>
            <a:r>
              <a:rPr lang="en-US" altLang="ko-KR" b="1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2E17F-DD7B-B597-982F-C09F1051A094}"/>
              </a:ext>
            </a:extLst>
          </p:cNvPr>
          <p:cNvSpPr/>
          <p:nvPr userDrawn="1"/>
        </p:nvSpPr>
        <p:spPr>
          <a:xfrm rot="5400000">
            <a:off x="10545044" y="267488"/>
            <a:ext cx="45719" cy="6356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E626B5-51E3-A20B-0D65-6176DA587589}"/>
              </a:ext>
            </a:extLst>
          </p:cNvPr>
          <p:cNvSpPr/>
          <p:nvPr userDrawn="1"/>
        </p:nvSpPr>
        <p:spPr>
          <a:xfrm rot="5400000">
            <a:off x="10651403" y="4986552"/>
            <a:ext cx="45719" cy="30354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1BD78D-BAD5-00A7-FA92-47604A296988}"/>
              </a:ext>
            </a:extLst>
          </p:cNvPr>
          <p:cNvSpPr txBox="1"/>
          <p:nvPr userDrawn="1"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15407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8750-A96B-4979-F2E2-2B9EF221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2E7B8-DEAD-9A76-ED47-573BADB14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B1C2D-D79D-EF16-C98F-BEAE15D5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F1A86-509A-ED4B-9C15-F061B7FD9121}" type="datetime1">
              <a:rPr lang="en-US" smtClean="0"/>
              <a:t>10/22/25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90856-297B-3AB9-727D-ABAEB15D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0D603-83D6-54FE-72A2-2DC5B249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66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BDA45-02DB-BE37-9DE8-2AB60A8EC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281C3-6ED7-8246-5E06-97E93406B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B2999-3433-EC88-C2C7-2686BDBA1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7A3E-CD8D-8C45-BBA0-063435AB1133}" type="datetime1">
              <a:rPr lang="en-US" smtClean="0"/>
              <a:t>10/22/25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617FD-F7DA-B383-7F7F-6F80F8E64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3CDAC-B093-AE08-87D1-0C97FAE9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1882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80FA-2D96-8342-49CF-B1A184961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B76BE-FBAF-0A83-A42A-6751BC7F1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7C3B7-368B-180D-CBD0-FC79D913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DD4C-4C57-6544-B1A1-5DC453852C74}" type="datetime1">
              <a:rPr lang="en-US" smtClean="0"/>
              <a:t>10/22/25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65913-ABFD-2B5C-01CD-DF2A4B58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76B29-4FE6-7A4A-EB9D-DD893EF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6062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534D-DB59-405D-CEA6-FFEC5208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885F-D159-9406-8B7A-00CEC67EE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CC6C-9127-F2BB-3E7A-5DA2C96B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99F0-9D3D-4142-8329-EC539740EB43}" type="datetime1">
              <a:rPr lang="en-US" smtClean="0"/>
              <a:t>10/22/25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AB0C8-2FD0-9F9A-04EB-147E7F94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DEC8D-37B8-5BE8-C7A2-04E5FC80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366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1245-3ABF-EA53-24C4-E4563E4B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4AAF-91D3-31BA-678F-C78952134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DEBE3-5D4C-0D08-0B69-48D5B5F61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1BE27-5539-0AB4-AF4D-210E87475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7DE0-954F-044B-8A91-814FB805DC53}" type="datetime1">
              <a:rPr lang="en-US" smtClean="0"/>
              <a:t>10/22/25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2217B-A3B0-481A-C58F-F125AB9B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E8FB7-B068-F911-A5FE-6AB0422F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7759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80B5-6BE9-4210-802D-BEEEB524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E466C-4591-77D1-6006-64B96F275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FF48D-9535-4680-D53B-EF924654F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D0EC2-31D5-248A-6721-033B7B565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A6DEA-DF7D-C43A-1AE1-2E5FAAB1C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51089-0ADE-EA9D-5692-F8FF0A1B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6009-DBED-514E-8FBF-F1365F35E094}" type="datetime1">
              <a:rPr lang="en-US" smtClean="0"/>
              <a:t>10/22/25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E2ED8B-E9B1-40BB-3C72-F85B7C8A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623C6-3997-959A-FEE0-07C05D7A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3918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CF53-C69C-B6BE-C644-81792A50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C63A0-7BB3-9D97-DB3E-8DFD81679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AA34-212C-2140-BE1B-628A25176F47}" type="datetime1">
              <a:rPr lang="en-US" smtClean="0"/>
              <a:t>10/22/25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8663E-17F6-0B7F-BB0E-6796C859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B01B6-108E-9163-3E81-FEC5CDA7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686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854562-621D-229F-DB6F-4646C8BC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108F-52BD-D148-9012-45980D8AF0AC}" type="datetime1">
              <a:rPr lang="en-US" smtClean="0"/>
              <a:t>10/22/25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12CAAC-9D31-3F4D-4AA6-941AD6D2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8B4C5-8818-D772-0DDD-BE80A7FF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110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8FD4-AD0A-E140-C1EC-C1A807A5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CBAFF-EF3F-B5A7-5153-161204965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9153E-DE4F-7EC9-B951-E0E94221B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483AE-8A78-81F6-2453-B867BC30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52AD-7FCB-8F4D-9265-BECBE2CDEE82}" type="datetime1">
              <a:rPr lang="en-US" smtClean="0"/>
              <a:t>10/22/25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6D4F2-B650-F58A-04AD-101818C5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C158E-6874-955C-58F0-DA89ED16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9464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680-50D0-5630-C25C-F4D30036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1976F-14B3-009D-86C9-4706BE53B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4A338-8589-0EE0-DF11-14D72D6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0F637-BEDB-54F2-B143-6FFF0932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2D42E-CCCB-B440-A59A-50C2F693F526}" type="datetime1">
              <a:rPr lang="en-US" smtClean="0"/>
              <a:t>10/22/25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387C0-2BFB-81C9-E4D0-90FDC9E2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D6CBD-0218-E477-FD4E-368ED50E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671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56EE24-BF10-6341-0C37-A3FAA862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B44CA-E13F-FAA6-1353-E9B0E8A2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BDCB-A7F6-DDD5-8685-75AD76A45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9F974-D50D-DE44-95F2-945A4B9B276B}" type="datetime1">
              <a:rPr lang="en-US" smtClean="0"/>
              <a:t>10/22/25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B941C-45B5-CC30-6038-4386EC5FE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E978A-D7EE-6ABC-1554-1E19B8305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541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png"/><Relationship Id="rId4" Type="http://schemas.openxmlformats.org/officeDocument/2006/relationships/image" Target="../media/image15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46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openxmlformats.org/officeDocument/2006/relationships/image" Target="../media/image1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상속</a:t>
            </a:r>
            <a:r>
              <a:rPr lang="en-US" altLang="ko-KR" sz="3200" b="1" dirty="0"/>
              <a:t>(Inheritance)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1315154" y="2302127"/>
            <a:ext cx="8743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기존 클래스를 </a:t>
            </a:r>
            <a:r>
              <a:rPr lang="ko-KR" altLang="en-US" sz="2400" b="1" dirty="0">
                <a:solidFill>
                  <a:srgbClr val="FF0000"/>
                </a:solidFill>
              </a:rPr>
              <a:t>확장</a:t>
            </a:r>
            <a:r>
              <a:rPr lang="en-US" altLang="ko-KR" sz="2400" b="1" dirty="0"/>
              <a:t>(</a:t>
            </a:r>
            <a:r>
              <a:rPr lang="ko-KR" altLang="en-US" sz="2400" b="1" dirty="0">
                <a:solidFill>
                  <a:srgbClr val="FF0000"/>
                </a:solidFill>
              </a:rPr>
              <a:t>재사용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해서 새로운 클래스 작성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C5224-25A7-DC3A-5696-51BA62623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993" y="2906485"/>
            <a:ext cx="8420646" cy="881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518D9B-BD7C-EBE4-2017-B328350EE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565" y="4169227"/>
            <a:ext cx="1448083" cy="1973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DB0B8-A99C-A90D-F6B5-D1236A70C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585" y="4066722"/>
            <a:ext cx="3479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53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오버라이딩</a:t>
            </a:r>
            <a:r>
              <a:rPr lang="en-US" altLang="ko-KR" sz="3200" b="1" dirty="0"/>
              <a:t>(overriding) –</a:t>
            </a:r>
            <a:r>
              <a:rPr lang="ko-KR" altLang="en-US" sz="3200" b="1" dirty="0"/>
              <a:t> 조상의 메서드 덮어쓰기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D6D18-69F6-C32E-DFE7-9C24D5F50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65" y="2164443"/>
            <a:ext cx="4737100" cy="231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1491E2-D2D1-A87B-1454-169CF3891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092" y="4094843"/>
            <a:ext cx="6286500" cy="1955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8198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오버라이딩</a:t>
            </a:r>
            <a:r>
              <a:rPr lang="en-US" altLang="ko-KR" sz="3200" b="1" dirty="0"/>
              <a:t>(overriding)</a:t>
            </a:r>
            <a:r>
              <a:rPr lang="ko-KR" altLang="en-US" sz="3200" b="1" dirty="0"/>
              <a:t>의 조건 </a:t>
            </a:r>
            <a:r>
              <a:rPr lang="en-US" altLang="ko-KR" sz="3200" b="1" dirty="0"/>
              <a:t>3</a:t>
            </a:r>
            <a:r>
              <a:rPr lang="ko-KR" altLang="en-US" sz="3200" b="1" dirty="0"/>
              <a:t>가지</a:t>
            </a:r>
            <a:endParaRPr lang="en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31D16-617A-E312-054A-F691A00A971A}"/>
              </a:ext>
            </a:extLst>
          </p:cNvPr>
          <p:cNvSpPr txBox="1"/>
          <p:nvPr/>
        </p:nvSpPr>
        <p:spPr>
          <a:xfrm>
            <a:off x="1215572" y="2431142"/>
            <a:ext cx="9633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</a:t>
            </a:r>
            <a:r>
              <a:rPr lang="ko-KR" altLang="en-US" sz="2800" dirty="0"/>
              <a:t> 선언부가 일치해야 한다</a:t>
            </a:r>
            <a:r>
              <a:rPr lang="en-US" altLang="ko-KR" sz="2800" dirty="0"/>
              <a:t>.</a:t>
            </a:r>
            <a:endParaRPr lang="en-K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EC954-ECB5-FC27-6596-748597D4FF70}"/>
              </a:ext>
            </a:extLst>
          </p:cNvPr>
          <p:cNvSpPr txBox="1"/>
          <p:nvPr/>
        </p:nvSpPr>
        <p:spPr>
          <a:xfrm>
            <a:off x="1208315" y="3091542"/>
            <a:ext cx="9633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</a:t>
            </a:r>
            <a:r>
              <a:rPr lang="ko-KR" altLang="en-US" sz="2800" dirty="0"/>
              <a:t> 접근 제어자를 좁게</a:t>
            </a:r>
            <a:r>
              <a:rPr lang="en-US" altLang="ko-KR" sz="2800" dirty="0"/>
              <a:t> </a:t>
            </a:r>
            <a:r>
              <a:rPr lang="ko-KR" altLang="en-US" sz="2800" dirty="0"/>
              <a:t>할 수 없다</a:t>
            </a:r>
            <a:r>
              <a:rPr lang="en-US" altLang="ko-KR" sz="2800" dirty="0"/>
              <a:t>.</a:t>
            </a:r>
            <a:endParaRPr lang="en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365BB-CE20-2252-0A5B-C4F2E606FEF6}"/>
              </a:ext>
            </a:extLst>
          </p:cNvPr>
          <p:cNvSpPr txBox="1"/>
          <p:nvPr/>
        </p:nvSpPr>
        <p:spPr>
          <a:xfrm>
            <a:off x="1215572" y="3737429"/>
            <a:ext cx="9633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3.</a:t>
            </a:r>
            <a:r>
              <a:rPr lang="ko-KR" altLang="en-US" sz="2800" dirty="0"/>
              <a:t> 조상 메서드보다 많은 예외 선언 할 수 없다</a:t>
            </a:r>
            <a:r>
              <a:rPr lang="en-US" altLang="ko-KR" sz="2800" dirty="0"/>
              <a:t>.</a:t>
            </a:r>
            <a:endParaRPr lang="en-KR" sz="2800" dirty="0"/>
          </a:p>
        </p:txBody>
      </p:sp>
    </p:spTree>
    <p:extLst>
      <p:ext uri="{BB962C8B-B14F-4D97-AF65-F5344CB8AC3E}">
        <p14:creationId xmlns:p14="http://schemas.microsoft.com/office/powerpoint/2010/main" val="589123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오버로딩 </a:t>
            </a:r>
            <a:r>
              <a:rPr lang="en-US" altLang="ko-KR" sz="3200" b="1" dirty="0"/>
              <a:t>vs. </a:t>
            </a:r>
            <a:r>
              <a:rPr lang="ko-KR" altLang="en-US" sz="3200" b="1" dirty="0" err="1"/>
              <a:t>오버라이딩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F34C9-175B-3FE6-6B62-33950F1A0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19" y="2191658"/>
            <a:ext cx="9148538" cy="1018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E8FE45-2CD7-48BC-AEC2-45C65E514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14" y="3262992"/>
            <a:ext cx="4217582" cy="1145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7A3FB4-831F-088E-B0E5-802612E48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679" y="4144736"/>
            <a:ext cx="8249654" cy="24919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6138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super – </a:t>
            </a:r>
            <a:r>
              <a:rPr lang="ko-KR" altLang="en-US" sz="3200" b="1" dirty="0"/>
              <a:t>참조변수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조상 멤버 구별에 사용</a:t>
            </a:r>
            <a:endParaRPr lang="en-KR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94383E-0608-99D1-35EC-C5FC1EB14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14" y="2216150"/>
            <a:ext cx="5969000" cy="334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C68DD0-A962-BE6B-E691-710BE5F6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115" y="2393042"/>
            <a:ext cx="5050971" cy="15667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92A25A-4BD3-2F2B-7068-DB67371FC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300" y="4150179"/>
            <a:ext cx="17018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0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super – </a:t>
            </a:r>
            <a:r>
              <a:rPr lang="ko-KR" altLang="en-US" sz="3200" b="1" dirty="0"/>
              <a:t>참조변수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조상 멤버 구별에 사용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9405F-C41B-A096-669B-B80965F2F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77" y="2186213"/>
            <a:ext cx="4792975" cy="2364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82A68E-B72F-153F-52E5-9BC094470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764" y="4104821"/>
            <a:ext cx="7277100" cy="2044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5377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super() – </a:t>
            </a:r>
            <a:r>
              <a:rPr lang="ko-KR" altLang="en-US" sz="3200" b="1" dirty="0"/>
              <a:t>조상의 생성자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조상 멤버는 </a:t>
            </a:r>
            <a:r>
              <a:rPr lang="en-US" altLang="ko-KR" sz="3200" b="1" dirty="0"/>
              <a:t>super()</a:t>
            </a:r>
            <a:r>
              <a:rPr lang="ko-KR" altLang="en-US" sz="3200" b="1" dirty="0"/>
              <a:t>로 초기화</a:t>
            </a:r>
            <a:endParaRPr lang="en-KR" sz="3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BA534-279A-591F-1F60-1FF54F13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85" y="2251528"/>
            <a:ext cx="7113815" cy="9045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D5E3C2-F802-E48E-267A-285184C6E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9" y="3232088"/>
            <a:ext cx="7260771" cy="356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63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super() – </a:t>
            </a:r>
            <a:r>
              <a:rPr lang="ko-KR" altLang="en-US" sz="3200" b="1" dirty="0"/>
              <a:t>조상의 생성자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조상 멤버는 </a:t>
            </a:r>
            <a:r>
              <a:rPr lang="en-US" altLang="ko-KR" sz="3200" b="1" dirty="0"/>
              <a:t>super()</a:t>
            </a:r>
            <a:r>
              <a:rPr lang="ko-KR" altLang="en-US" sz="3200" b="1" dirty="0"/>
              <a:t>로 초기화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EDC92-3B49-6A9F-ABEA-4B27D9D29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2302328"/>
            <a:ext cx="4356100" cy="236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079E39-B1FF-76AC-39ED-D265EB5B7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1" y="4822371"/>
            <a:ext cx="6506028" cy="1178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77F3CC-4D15-A197-32D6-5D1342B46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256" y="2185436"/>
            <a:ext cx="3080657" cy="238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54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조상의 멤버를 먼저 초기화</a:t>
            </a:r>
            <a:endParaRPr lang="en-US" altLang="ko-KR" sz="3200" b="1" dirty="0"/>
          </a:p>
          <a:p>
            <a:r>
              <a:rPr lang="ko-KR" altLang="en-US" sz="2800" b="1" dirty="0"/>
              <a:t>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자손이 사용할 수 있어서</a:t>
            </a:r>
            <a:endParaRPr lang="en-KR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0F1A4-40A8-C0D9-E0AF-E5CB5131D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562" y="123175"/>
            <a:ext cx="3671066" cy="66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10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패키지</a:t>
            </a:r>
            <a:r>
              <a:rPr lang="en-US" altLang="ko-KR" sz="3200" b="1" dirty="0"/>
              <a:t>(package)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클래스의 묶음</a:t>
            </a:r>
            <a:endParaRPr lang="en-US" altLang="ko-KR" sz="32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97F2A1-7E83-B91B-510F-48E6A1322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2352444"/>
            <a:ext cx="6651171" cy="35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16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jar</a:t>
            </a:r>
            <a:r>
              <a:rPr lang="ko-KR" altLang="en-US" sz="3200" b="1" dirty="0"/>
              <a:t>파일</a:t>
            </a:r>
            <a:r>
              <a:rPr lang="en-US" altLang="ko-KR" sz="3200" b="1" dirty="0"/>
              <a:t>(*.jar) – </a:t>
            </a:r>
            <a:r>
              <a:rPr lang="ko-KR" altLang="en-US" sz="3200" b="1" dirty="0"/>
              <a:t>여러 패키지와 클래스를 묶은 것</a:t>
            </a:r>
            <a:r>
              <a:rPr lang="en-US" altLang="ko-KR" sz="3200" b="1" dirty="0"/>
              <a:t>. </a:t>
            </a:r>
            <a:r>
              <a:rPr lang="en-US" altLang="ko-KR" sz="3200" b="1" dirty="0" err="1"/>
              <a:t>rt.jar</a:t>
            </a:r>
            <a:r>
              <a:rPr lang="en-US" altLang="ko-KR" sz="3200" b="1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847AC-C864-6E38-B1F7-056F56C3C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41" y="2797625"/>
            <a:ext cx="5914112" cy="3367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79C09-B42E-5CCB-F9BB-DC0FB469035B}"/>
              </a:ext>
            </a:extLst>
          </p:cNvPr>
          <p:cNvSpPr txBox="1"/>
          <p:nvPr/>
        </p:nvSpPr>
        <p:spPr>
          <a:xfrm>
            <a:off x="1001488" y="2318652"/>
            <a:ext cx="699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java.lang.String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328188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상속</a:t>
            </a:r>
            <a:r>
              <a:rPr lang="en-US" altLang="ko-KR" sz="3200" b="1" dirty="0"/>
              <a:t>(Inheritance)</a:t>
            </a:r>
            <a:endParaRPr lang="en-KR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B257E0-496E-603B-7B95-5B77969F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36" y="3403602"/>
            <a:ext cx="4737100" cy="294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5E1DA4-A634-0AE2-42EC-330EC226D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974" y="3304725"/>
            <a:ext cx="2793998" cy="1881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C842FA-D78C-A911-BD9F-AEA5C7D02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500" y="5270724"/>
            <a:ext cx="2962729" cy="1140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14DC11-ECC8-B1DD-82E1-0FF3FEFB5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93" y="2337707"/>
            <a:ext cx="69469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97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패키지의 선언</a:t>
            </a:r>
            <a:endParaRPr lang="en-US" altLang="ko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8CF246-66CA-343B-138C-BCBF3ACDF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07" y="2229757"/>
            <a:ext cx="4991100" cy="63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DE9BFB-14C5-47EE-5B47-CCA990EC2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36" y="3024414"/>
            <a:ext cx="6083300" cy="2006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21460D-078F-C000-D57C-DB61F86DF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086" y="5113942"/>
            <a:ext cx="7772400" cy="418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3A75F8-C5D3-D962-925A-C2F910683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486" y="1444089"/>
            <a:ext cx="4985658" cy="336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8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클래스 패스</a:t>
            </a:r>
            <a:r>
              <a:rPr lang="en-US" altLang="ko-KR" sz="3200" b="1" dirty="0"/>
              <a:t>(</a:t>
            </a:r>
            <a:r>
              <a:rPr lang="en-US" altLang="ko-KR" sz="3200" b="1" dirty="0" err="1"/>
              <a:t>classpath</a:t>
            </a:r>
            <a:r>
              <a:rPr lang="en-US" altLang="ko-KR" sz="3200" b="1" dirty="0"/>
              <a:t>) – </a:t>
            </a:r>
            <a:r>
              <a:rPr lang="ko-KR" altLang="en-US" sz="3200" b="1" dirty="0"/>
              <a:t>클래스</a:t>
            </a:r>
            <a:r>
              <a:rPr lang="en-US" altLang="ko-KR" sz="3200" b="1"/>
              <a:t> </a:t>
            </a:r>
            <a:r>
              <a:rPr lang="ko-KR" altLang="en-US" sz="3200" b="1"/>
              <a:t>파일의 </a:t>
            </a:r>
            <a:r>
              <a:rPr lang="ko-KR" altLang="en-US" sz="3200" b="1" dirty="0"/>
              <a:t>위치를 알려줌</a:t>
            </a:r>
            <a:endParaRPr lang="en-US" altLang="ko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2C97E-E199-110E-B28A-BF50936DA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7" y="3092175"/>
            <a:ext cx="9488716" cy="2620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ECA87B-0491-B531-4B26-CD28D233B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93" y="2354035"/>
            <a:ext cx="6461578" cy="685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48B44F-0CC4-1678-5456-145644333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73" y="5791199"/>
            <a:ext cx="9665176" cy="37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61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import</a:t>
            </a:r>
            <a:r>
              <a:rPr lang="ko-KR" altLang="en-US" sz="3200" b="1" dirty="0"/>
              <a:t>문</a:t>
            </a:r>
            <a:endParaRPr lang="en-US" altLang="ko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E8309-DE9B-541C-9C17-01FD09D759F4}"/>
              </a:ext>
            </a:extLst>
          </p:cNvPr>
          <p:cNvSpPr txBox="1"/>
          <p:nvPr/>
        </p:nvSpPr>
        <p:spPr>
          <a:xfrm>
            <a:off x="694667" y="2247696"/>
            <a:ext cx="97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클래스 이름에서 </a:t>
            </a:r>
            <a:r>
              <a:rPr lang="ko-KR" altLang="en-US" sz="2400" b="1" dirty="0">
                <a:solidFill>
                  <a:srgbClr val="FF0000"/>
                </a:solidFill>
              </a:rPr>
              <a:t>패키지 이름을 생략</a:t>
            </a:r>
            <a:r>
              <a:rPr lang="ko-KR" altLang="en-US" sz="2400" b="1" dirty="0"/>
              <a:t>할 수 있게 </a:t>
            </a:r>
            <a:r>
              <a:rPr lang="ko-KR" altLang="en-US" sz="2400" b="1" dirty="0" err="1"/>
              <a:t>해줌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F02BBF-D487-D8FC-55DA-42F826B6A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28" y="2879185"/>
            <a:ext cx="11069911" cy="821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664F1-A2C1-D7F5-2DFC-70BE87752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13" y="3897449"/>
            <a:ext cx="7772400" cy="18135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2" name="Down Arrow 21">
            <a:extLst>
              <a:ext uri="{FF2B5EF4-FFF2-40B4-BE49-F238E27FC236}">
                <a16:creationId xmlns:a16="http://schemas.microsoft.com/office/drawing/2014/main" id="{DA748DC9-CD51-6607-0B93-88FB56F0CA0F}"/>
              </a:ext>
            </a:extLst>
          </p:cNvPr>
          <p:cNvSpPr/>
          <p:nvPr/>
        </p:nvSpPr>
        <p:spPr>
          <a:xfrm>
            <a:off x="4905829" y="3686629"/>
            <a:ext cx="435428" cy="53702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74871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import</a:t>
            </a:r>
            <a:r>
              <a:rPr lang="ko-KR" altLang="en-US" sz="3200" b="1" dirty="0"/>
              <a:t>문을 작성하는 방법</a:t>
            </a:r>
            <a:endParaRPr lang="en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E8309-DE9B-541C-9C17-01FD09D759F4}"/>
              </a:ext>
            </a:extLst>
          </p:cNvPr>
          <p:cNvSpPr txBox="1"/>
          <p:nvPr/>
        </p:nvSpPr>
        <p:spPr>
          <a:xfrm>
            <a:off x="694667" y="2247696"/>
            <a:ext cx="978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KR" sz="2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6D9439-37FE-0769-4AFA-EBA88C2B4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57" y="2459121"/>
            <a:ext cx="4800600" cy="12832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A2F17C-39E2-E733-5B77-565360D81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57" y="3898015"/>
            <a:ext cx="7772400" cy="1093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9687ED-5F3A-6BDE-9043-B712FA104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29" y="5168990"/>
            <a:ext cx="7772400" cy="8452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F85E70-5A0C-E135-9A45-5333F865FE2C}"/>
              </a:ext>
            </a:extLst>
          </p:cNvPr>
          <p:cNvSpPr txBox="1"/>
          <p:nvPr/>
        </p:nvSpPr>
        <p:spPr>
          <a:xfrm>
            <a:off x="4909458" y="5214255"/>
            <a:ext cx="44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x</a:t>
            </a:r>
            <a:endParaRPr lang="en-KR" sz="3600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0EE78F-E6DC-4A53-EF7E-FA78B75E7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234" y="2454728"/>
            <a:ext cx="1924051" cy="12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69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static import</a:t>
            </a:r>
            <a:r>
              <a:rPr lang="ko-KR" altLang="en-US" sz="3200" b="1" dirty="0"/>
              <a:t>문</a:t>
            </a:r>
            <a:endParaRPr lang="en-US" altLang="ko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E8309-DE9B-541C-9C17-01FD09D759F4}"/>
              </a:ext>
            </a:extLst>
          </p:cNvPr>
          <p:cNvSpPr txBox="1"/>
          <p:nvPr/>
        </p:nvSpPr>
        <p:spPr>
          <a:xfrm>
            <a:off x="694667" y="2247696"/>
            <a:ext cx="97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static</a:t>
            </a:r>
            <a:r>
              <a:rPr lang="ko-KR" altLang="en-US" sz="2400" b="1" dirty="0"/>
              <a:t>멤버의 </a:t>
            </a:r>
            <a:r>
              <a:rPr lang="ko-KR" altLang="en-US" sz="2400" b="1" dirty="0">
                <a:solidFill>
                  <a:srgbClr val="FF0000"/>
                </a:solidFill>
              </a:rPr>
              <a:t>클래스 이름을 생략</a:t>
            </a:r>
            <a:r>
              <a:rPr lang="ko-KR" altLang="en-US" sz="2400" b="1" dirty="0"/>
              <a:t>할 수 있게 </a:t>
            </a:r>
            <a:r>
              <a:rPr lang="ko-KR" altLang="en-US" sz="2400" b="1" dirty="0" err="1"/>
              <a:t>해줌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C4057-A802-9434-77F8-B549A07E0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2" y="2905019"/>
            <a:ext cx="9727081" cy="1202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32F90D-A080-85D0-EB85-61FCB4D2C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2" y="4212553"/>
            <a:ext cx="9368110" cy="10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05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제어자</a:t>
            </a:r>
            <a:r>
              <a:rPr lang="en-US" altLang="ko-KR" sz="3200" b="1" dirty="0"/>
              <a:t>(modifier)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E8309-DE9B-541C-9C17-01FD09D759F4}"/>
              </a:ext>
            </a:extLst>
          </p:cNvPr>
          <p:cNvSpPr txBox="1"/>
          <p:nvPr/>
        </p:nvSpPr>
        <p:spPr>
          <a:xfrm>
            <a:off x="694667" y="2247696"/>
            <a:ext cx="97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대상에 </a:t>
            </a:r>
            <a:r>
              <a:rPr lang="ko-KR" altLang="en-US" sz="2400" b="1" dirty="0">
                <a:solidFill>
                  <a:srgbClr val="FF0000"/>
                </a:solidFill>
              </a:rPr>
              <a:t>부가적인 의미</a:t>
            </a:r>
            <a:r>
              <a:rPr lang="ko-KR" altLang="en-US" sz="2400" b="1" dirty="0"/>
              <a:t>를 부여</a:t>
            </a:r>
            <a:endParaRPr lang="en-K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1BD9E3-5CE7-CFA1-2927-1D8C6B2C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0" y="2833014"/>
            <a:ext cx="9009985" cy="112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03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static – </a:t>
            </a:r>
            <a:r>
              <a:rPr lang="ko-KR" altLang="en-US" sz="3200" b="1" dirty="0"/>
              <a:t>클래스의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공통적인</a:t>
            </a:r>
            <a:endParaRPr lang="en-US" altLang="ko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E8309-DE9B-541C-9C17-01FD09D759F4}"/>
              </a:ext>
            </a:extLst>
          </p:cNvPr>
          <p:cNvSpPr txBox="1"/>
          <p:nvPr/>
        </p:nvSpPr>
        <p:spPr>
          <a:xfrm>
            <a:off x="694667" y="2247696"/>
            <a:ext cx="97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적용 대상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멤버변수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메서드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초기화 </a:t>
            </a:r>
            <a:r>
              <a:rPr lang="ko-KR" altLang="en-US" sz="2400" b="1" dirty="0" err="1"/>
              <a:t>블럭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D717D-93DF-7F6F-1C52-3FADAC16B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4" y="2823775"/>
            <a:ext cx="7554685" cy="35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30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final – </a:t>
            </a:r>
            <a:r>
              <a:rPr lang="ko-KR" altLang="en-US" sz="3200" b="1" dirty="0"/>
              <a:t>마지막의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변경될 수 없는</a:t>
            </a:r>
            <a:endParaRPr lang="en-US" altLang="ko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E8309-DE9B-541C-9C17-01FD09D759F4}"/>
              </a:ext>
            </a:extLst>
          </p:cNvPr>
          <p:cNvSpPr txBox="1"/>
          <p:nvPr/>
        </p:nvSpPr>
        <p:spPr>
          <a:xfrm>
            <a:off x="694667" y="2247696"/>
            <a:ext cx="97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적용 대상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클래스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변수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메서드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A09F1-AF3A-96B2-C1BE-371DE29EE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40" y="2942186"/>
            <a:ext cx="9104959" cy="277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13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생성자로 상수를 초기화</a:t>
            </a:r>
            <a:endParaRPr lang="en-US" altLang="ko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B07F4-97A6-83CC-267C-42F54F4F1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8" y="2231491"/>
            <a:ext cx="8448441" cy="3037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D9794B-E7DB-0DC9-6945-B40B54C58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087" y="5014684"/>
            <a:ext cx="7721600" cy="14732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3045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abstract – </a:t>
            </a:r>
            <a:r>
              <a:rPr lang="ko-KR" altLang="en-US" sz="3200" b="1" dirty="0"/>
              <a:t>추상의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미완성의</a:t>
            </a:r>
            <a:endParaRPr lang="en-US" altLang="ko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E8309-DE9B-541C-9C17-01FD09D759F4}"/>
              </a:ext>
            </a:extLst>
          </p:cNvPr>
          <p:cNvSpPr txBox="1"/>
          <p:nvPr/>
        </p:nvSpPr>
        <p:spPr>
          <a:xfrm>
            <a:off x="694667" y="2247696"/>
            <a:ext cx="97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적용 대상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클래스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메서드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C0B1B-D0AE-B61A-7A16-AC416C836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43" y="2959727"/>
            <a:ext cx="10277310" cy="13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상속</a:t>
            </a:r>
            <a:r>
              <a:rPr lang="en-US" altLang="ko-KR" sz="3200" b="1" dirty="0"/>
              <a:t>(Inheritance) – </a:t>
            </a:r>
            <a:r>
              <a:rPr lang="ko-KR" altLang="en-US" sz="3200" b="1" dirty="0"/>
              <a:t>예제</a:t>
            </a:r>
            <a:r>
              <a:rPr lang="en-US" altLang="ko-KR" sz="3200" b="1" dirty="0"/>
              <a:t>7-1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96E3B-FE49-8803-658C-F973B2599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2257879"/>
            <a:ext cx="4991100" cy="214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57B320-1266-CD24-F07D-D84637D86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122" y="4274458"/>
            <a:ext cx="6642100" cy="187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F8D2DD-C05A-979A-E276-0A14817EF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007" y="1992086"/>
            <a:ext cx="1696223" cy="18587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AE56C0-794C-D3EA-5144-846A7354A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5427" y="1807026"/>
            <a:ext cx="3853543" cy="222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37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접근 </a:t>
            </a:r>
            <a:r>
              <a:rPr lang="ko-KR" altLang="en-US" sz="3200" b="1" dirty="0" err="1"/>
              <a:t>제어자</a:t>
            </a:r>
            <a:r>
              <a:rPr lang="en-US" altLang="ko-KR" sz="3200" b="1" dirty="0"/>
              <a:t>(access modifier)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E8309-DE9B-541C-9C17-01FD09D759F4}"/>
              </a:ext>
            </a:extLst>
          </p:cNvPr>
          <p:cNvSpPr txBox="1"/>
          <p:nvPr/>
        </p:nvSpPr>
        <p:spPr>
          <a:xfrm>
            <a:off x="694667" y="2247696"/>
            <a:ext cx="97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적용 대상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클래스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멤버 변수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메서드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생성자</a:t>
            </a:r>
            <a:r>
              <a:rPr lang="en-US" altLang="ko-KR" sz="2400" b="1" dirty="0"/>
              <a:t>)</a:t>
            </a:r>
            <a:endParaRPr lang="en-K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08DF38-8794-4639-6EF9-A9B04F253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21" y="2800350"/>
            <a:ext cx="8353879" cy="27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91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접근 </a:t>
            </a:r>
            <a:r>
              <a:rPr lang="ko-KR" altLang="en-US" sz="3200" b="1" dirty="0" err="1"/>
              <a:t>제어자</a:t>
            </a:r>
            <a:r>
              <a:rPr lang="en-US" altLang="ko-KR" sz="3200" b="1" dirty="0"/>
              <a:t>(access modifier)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E8309-DE9B-541C-9C17-01FD09D759F4}"/>
              </a:ext>
            </a:extLst>
          </p:cNvPr>
          <p:cNvSpPr txBox="1"/>
          <p:nvPr/>
        </p:nvSpPr>
        <p:spPr>
          <a:xfrm>
            <a:off x="694667" y="2247696"/>
            <a:ext cx="97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적용 대상 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 클래스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멤버 변수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메서드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생성자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E52BB-71BF-132F-DEBA-87DBB6586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06" y="2701471"/>
            <a:ext cx="9033143" cy="2523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EF275-2AEF-8A49-479B-89BDF7FF5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435" y="5207906"/>
            <a:ext cx="6496050" cy="9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11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접근 제어자를 이용한 캡슐화</a:t>
            </a:r>
            <a:endParaRPr lang="en-US" altLang="ko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E8309-DE9B-541C-9C17-01FD09D759F4}"/>
              </a:ext>
            </a:extLst>
          </p:cNvPr>
          <p:cNvSpPr txBox="1"/>
          <p:nvPr/>
        </p:nvSpPr>
        <p:spPr>
          <a:xfrm>
            <a:off x="694667" y="2247696"/>
            <a:ext cx="978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적용 대상 </a:t>
            </a:r>
            <a:r>
              <a:rPr lang="en-US" altLang="ko-KR" sz="2800" b="1" dirty="0"/>
              <a:t>:</a:t>
            </a:r>
            <a:r>
              <a:rPr lang="ko-KR" altLang="en-US" sz="2800" b="1" dirty="0"/>
              <a:t> 클래스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멤버 변수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메서드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생성자</a:t>
            </a:r>
            <a:endParaRPr lang="en-KR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9D191-49D8-7D02-501F-FC7F194FD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27" y="2843893"/>
            <a:ext cx="9058523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21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접근 제어자를 이용한 캡슐화</a:t>
            </a:r>
            <a:endParaRPr lang="en-US" altLang="ko-KR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3A7909-B469-54F2-96B6-76CDEFA9F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21" y="2745922"/>
            <a:ext cx="7771760" cy="3770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693B9A-3ACB-34E5-7C4E-D19ADAA5D193}"/>
              </a:ext>
            </a:extLst>
          </p:cNvPr>
          <p:cNvSpPr txBox="1"/>
          <p:nvPr/>
        </p:nvSpPr>
        <p:spPr>
          <a:xfrm>
            <a:off x="694667" y="2247696"/>
            <a:ext cx="97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인스턴스 변수는 </a:t>
            </a:r>
            <a:r>
              <a:rPr lang="en-US" altLang="ko-KR" sz="2400" b="1" dirty="0"/>
              <a:t>private, </a:t>
            </a:r>
            <a:r>
              <a:rPr lang="ko-KR" altLang="en-US" sz="2400" b="1" dirty="0"/>
              <a:t>메서드</a:t>
            </a:r>
            <a:r>
              <a:rPr lang="en-US" altLang="ko-KR" sz="2400" b="1" dirty="0"/>
              <a:t>(getter, setter)</a:t>
            </a:r>
            <a:r>
              <a:rPr lang="ko-KR" altLang="en-US" sz="2400" b="1" dirty="0"/>
              <a:t>는 </a:t>
            </a:r>
            <a:r>
              <a:rPr lang="en-US" altLang="ko-KR" sz="2400" b="1" dirty="0"/>
              <a:t>public</a:t>
            </a:r>
            <a:endParaRPr lang="en-KR" sz="2400" b="1" dirty="0"/>
          </a:p>
        </p:txBody>
      </p:sp>
      <p:grpSp>
        <p:nvGrpSpPr>
          <p:cNvPr id="11" name="Group 51">
            <a:extLst>
              <a:ext uri="{FF2B5EF4-FFF2-40B4-BE49-F238E27FC236}">
                <a16:creationId xmlns:a16="http://schemas.microsoft.com/office/drawing/2014/main" id="{80F5B64F-1431-C24C-8F13-C5470AF231A6}"/>
              </a:ext>
            </a:extLst>
          </p:cNvPr>
          <p:cNvGrpSpPr>
            <a:grpSpLocks/>
          </p:cNvGrpSpPr>
          <p:nvPr/>
        </p:nvGrpSpPr>
        <p:grpSpPr bwMode="auto">
          <a:xfrm>
            <a:off x="7863795" y="1603603"/>
            <a:ext cx="4033837" cy="2195512"/>
            <a:chOff x="3061" y="1321"/>
            <a:chExt cx="2541" cy="1383"/>
          </a:xfrm>
        </p:grpSpPr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C3B59126-0461-9370-7940-8C351CD11D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2" y="1321"/>
              <a:ext cx="1520" cy="1383"/>
              <a:chOff x="2925" y="1888"/>
              <a:chExt cx="1520" cy="1383"/>
            </a:xfrm>
          </p:grpSpPr>
          <p:sp>
            <p:nvSpPr>
              <p:cNvPr id="27" name="AutoShape 24">
                <a:extLst>
                  <a:ext uri="{FF2B5EF4-FFF2-40B4-BE49-F238E27FC236}">
                    <a16:creationId xmlns:a16="http://schemas.microsoft.com/office/drawing/2014/main" id="{CB226561-C844-BD4C-7209-042EAFA0B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1888"/>
                <a:ext cx="1520" cy="1383"/>
              </a:xfrm>
              <a:prstGeom prst="octagon">
                <a:avLst>
                  <a:gd name="adj" fmla="val 29287"/>
                </a:avLst>
              </a:prstGeom>
              <a:solidFill>
                <a:srgbClr val="FFFF66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8" name="AutoShape 25">
                <a:extLst>
                  <a:ext uri="{FF2B5EF4-FFF2-40B4-BE49-F238E27FC236}">
                    <a16:creationId xmlns:a16="http://schemas.microsoft.com/office/drawing/2014/main" id="{9A6F0821-F42F-2CB7-1A31-19F5B5EC7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115"/>
                <a:ext cx="975" cy="930"/>
              </a:xfrm>
              <a:prstGeom prst="octagon">
                <a:avLst>
                  <a:gd name="adj" fmla="val 29287"/>
                </a:avLst>
              </a:prstGeom>
              <a:solidFill>
                <a:srgbClr val="FFFF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9" name="Oval 26">
                <a:extLst>
                  <a:ext uri="{FF2B5EF4-FFF2-40B4-BE49-F238E27FC236}">
                    <a16:creationId xmlns:a16="http://schemas.microsoft.com/office/drawing/2014/main" id="{52C5EC30-5BFA-0416-F4FF-1453AEE01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1" y="2409"/>
                <a:ext cx="250" cy="250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30" name="Oval 27">
                <a:extLst>
                  <a:ext uri="{FF2B5EF4-FFF2-40B4-BE49-F238E27FC236}">
                    <a16:creationId xmlns:a16="http://schemas.microsoft.com/office/drawing/2014/main" id="{4059C6D6-5C0E-B1E6-71E1-053899688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659"/>
                <a:ext cx="250" cy="250"/>
              </a:xfrm>
              <a:prstGeom prst="ellipse">
                <a:avLst/>
              </a:prstGeom>
              <a:solidFill>
                <a:srgbClr val="CCF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31" name="Line 28">
                <a:extLst>
                  <a:ext uri="{FF2B5EF4-FFF2-40B4-BE49-F238E27FC236}">
                    <a16:creationId xmlns:a16="http://schemas.microsoft.com/office/drawing/2014/main" id="{1F1FCD22-E013-8732-6CC6-BDF9E8D87C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4" y="1888"/>
                <a:ext cx="131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2" name="Line 29">
                <a:extLst>
                  <a:ext uri="{FF2B5EF4-FFF2-40B4-BE49-F238E27FC236}">
                    <a16:creationId xmlns:a16="http://schemas.microsoft.com/office/drawing/2014/main" id="{8A614A50-CF49-021D-7C13-E637499BE4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5" y="2296"/>
                <a:ext cx="273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3" name="Line 30">
                <a:extLst>
                  <a:ext uri="{FF2B5EF4-FFF2-40B4-BE49-F238E27FC236}">
                    <a16:creationId xmlns:a16="http://schemas.microsoft.com/office/drawing/2014/main" id="{3E596D70-5425-67CD-E8F8-8423E5D0C1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5" y="2772"/>
                <a:ext cx="273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4" name="Line 31">
                <a:extLst>
                  <a:ext uri="{FF2B5EF4-FFF2-40B4-BE49-F238E27FC236}">
                    <a16:creationId xmlns:a16="http://schemas.microsoft.com/office/drawing/2014/main" id="{D1FE93C3-8081-BDA3-D071-342D3484E9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4" y="3044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5" name="Line 32">
                <a:extLst>
                  <a:ext uri="{FF2B5EF4-FFF2-40B4-BE49-F238E27FC236}">
                    <a16:creationId xmlns:a16="http://schemas.microsoft.com/office/drawing/2014/main" id="{3CF3636B-08F7-108E-BB71-06FE821447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01" y="3044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6" name="Line 33">
                <a:extLst>
                  <a:ext uri="{FF2B5EF4-FFF2-40B4-BE49-F238E27FC236}">
                    <a16:creationId xmlns:a16="http://schemas.microsoft.com/office/drawing/2014/main" id="{6146D0CE-ECE4-5AFC-5BE5-B92F4F2874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3" y="2773"/>
                <a:ext cx="272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7" name="Line 34">
                <a:extLst>
                  <a:ext uri="{FF2B5EF4-FFF2-40B4-BE49-F238E27FC236}">
                    <a16:creationId xmlns:a16="http://schemas.microsoft.com/office/drawing/2014/main" id="{66C8E19F-4B6C-A176-24AC-9FD9DBA2DD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73" y="2296"/>
                <a:ext cx="272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8" name="Line 35">
                <a:extLst>
                  <a:ext uri="{FF2B5EF4-FFF2-40B4-BE49-F238E27FC236}">
                    <a16:creationId xmlns:a16="http://schemas.microsoft.com/office/drawing/2014/main" id="{7A31D093-9F53-B72D-DE7F-421675C30D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01" y="1888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9" name="Oval 36">
                <a:extLst>
                  <a:ext uri="{FF2B5EF4-FFF2-40B4-BE49-F238E27FC236}">
                    <a16:creationId xmlns:a16="http://schemas.microsoft.com/office/drawing/2014/main" id="{DAF6D632-EEC9-9A02-0B73-E1EC1BB23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273"/>
                <a:ext cx="250" cy="250"/>
              </a:xfrm>
              <a:prstGeom prst="ellipse">
                <a:avLst/>
              </a:prstGeom>
              <a:solidFill>
                <a:srgbClr val="33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13" name="Group 37">
              <a:extLst>
                <a:ext uri="{FF2B5EF4-FFF2-40B4-BE49-F238E27FC236}">
                  <a16:creationId xmlns:a16="http://schemas.microsoft.com/office/drawing/2014/main" id="{1AA850B7-9DD7-396E-DFE2-0659468E6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047"/>
              <a:ext cx="589" cy="536"/>
              <a:chOff x="1859" y="1820"/>
              <a:chExt cx="1520" cy="1383"/>
            </a:xfrm>
          </p:grpSpPr>
          <p:sp>
            <p:nvSpPr>
              <p:cNvPr id="14" name="AutoShape 38">
                <a:extLst>
                  <a:ext uri="{FF2B5EF4-FFF2-40B4-BE49-F238E27FC236}">
                    <a16:creationId xmlns:a16="http://schemas.microsoft.com/office/drawing/2014/main" id="{5C98A10C-3909-E286-C5B6-F0ABAFD85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9" y="1820"/>
                <a:ext cx="1520" cy="1383"/>
              </a:xfrm>
              <a:prstGeom prst="octagon">
                <a:avLst>
                  <a:gd name="adj" fmla="val 29287"/>
                </a:avLst>
              </a:prstGeom>
              <a:solidFill>
                <a:srgbClr val="FFFF66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15" name="AutoShape 39">
                <a:extLst>
                  <a:ext uri="{FF2B5EF4-FFF2-40B4-BE49-F238E27FC236}">
                    <a16:creationId xmlns:a16="http://schemas.microsoft.com/office/drawing/2014/main" id="{E98B7925-02C8-7849-2207-81D54A100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" y="2047"/>
                <a:ext cx="975" cy="930"/>
              </a:xfrm>
              <a:prstGeom prst="octagon">
                <a:avLst>
                  <a:gd name="adj" fmla="val 29287"/>
                </a:avLst>
              </a:prstGeom>
              <a:solidFill>
                <a:srgbClr val="FFFF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16" name="Oval 40">
                <a:extLst>
                  <a:ext uri="{FF2B5EF4-FFF2-40B4-BE49-F238E27FC236}">
                    <a16:creationId xmlns:a16="http://schemas.microsoft.com/office/drawing/2014/main" id="{CE13702A-7020-9F55-D265-4476ECF5C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3" y="2319"/>
                <a:ext cx="250" cy="250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17" name="Oval 41">
                <a:extLst>
                  <a:ext uri="{FF2B5EF4-FFF2-40B4-BE49-F238E27FC236}">
                    <a16:creationId xmlns:a16="http://schemas.microsoft.com/office/drawing/2014/main" id="{B254F019-A0BA-E9F1-5B59-894502961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591"/>
                <a:ext cx="250" cy="250"/>
              </a:xfrm>
              <a:prstGeom prst="ellipse">
                <a:avLst/>
              </a:prstGeom>
              <a:solidFill>
                <a:srgbClr val="CCF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18" name="Line 42">
                <a:extLst>
                  <a:ext uri="{FF2B5EF4-FFF2-40B4-BE49-F238E27FC236}">
                    <a16:creationId xmlns:a16="http://schemas.microsoft.com/office/drawing/2014/main" id="{4537AAFD-F78D-BD85-5B7F-43FF962B7A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8" y="1820"/>
                <a:ext cx="131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19" name="Line 43">
                <a:extLst>
                  <a:ext uri="{FF2B5EF4-FFF2-40B4-BE49-F238E27FC236}">
                    <a16:creationId xmlns:a16="http://schemas.microsoft.com/office/drawing/2014/main" id="{C94C42DC-8A78-182B-ABC3-59B49512FE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2228"/>
                <a:ext cx="273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20" name="Line 44">
                <a:extLst>
                  <a:ext uri="{FF2B5EF4-FFF2-40B4-BE49-F238E27FC236}">
                    <a16:creationId xmlns:a16="http://schemas.microsoft.com/office/drawing/2014/main" id="{A999D54B-8247-78DA-AC91-949BEDA939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9" y="2704"/>
                <a:ext cx="273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21" name="Line 45">
                <a:extLst>
                  <a:ext uri="{FF2B5EF4-FFF2-40B4-BE49-F238E27FC236}">
                    <a16:creationId xmlns:a16="http://schemas.microsoft.com/office/drawing/2014/main" id="{1C4F9657-59B2-29F6-3F11-15A3CAEBAC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8" y="2976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22" name="Line 46">
                <a:extLst>
                  <a:ext uri="{FF2B5EF4-FFF2-40B4-BE49-F238E27FC236}">
                    <a16:creationId xmlns:a16="http://schemas.microsoft.com/office/drawing/2014/main" id="{C729E49F-ECDC-0D3A-0924-9C6D0DBC5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835" y="2976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23" name="Line 47">
                <a:extLst>
                  <a:ext uri="{FF2B5EF4-FFF2-40B4-BE49-F238E27FC236}">
                    <a16:creationId xmlns:a16="http://schemas.microsoft.com/office/drawing/2014/main" id="{B87DCAF3-7259-03DE-50BB-2C6CB96F9B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7" y="2705"/>
                <a:ext cx="272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24" name="Line 48">
                <a:extLst>
                  <a:ext uri="{FF2B5EF4-FFF2-40B4-BE49-F238E27FC236}">
                    <a16:creationId xmlns:a16="http://schemas.microsoft.com/office/drawing/2014/main" id="{4FDBB03D-5B19-B81A-B770-E7E5919D34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07" y="2228"/>
                <a:ext cx="272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25" name="Line 49">
                <a:extLst>
                  <a:ext uri="{FF2B5EF4-FFF2-40B4-BE49-F238E27FC236}">
                    <a16:creationId xmlns:a16="http://schemas.microsoft.com/office/drawing/2014/main" id="{E4D3A2C7-6F8F-AC00-0AA1-856492CBC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5" y="1820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26" name="Oval 50">
                <a:extLst>
                  <a:ext uri="{FF2B5EF4-FFF2-40B4-BE49-F238E27FC236}">
                    <a16:creationId xmlns:a16="http://schemas.microsoft.com/office/drawing/2014/main" id="{2B305D51-E98B-3E5A-BD34-2D5B93C14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3" y="2228"/>
                <a:ext cx="250" cy="250"/>
              </a:xfrm>
              <a:prstGeom prst="ellipse">
                <a:avLst/>
              </a:prstGeom>
              <a:solidFill>
                <a:srgbClr val="33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BB368C2-AD6B-6D16-BCA1-AE6DDA021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178" y="5132615"/>
            <a:ext cx="7200900" cy="12954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821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생성자의 접근 </a:t>
            </a:r>
            <a:r>
              <a:rPr lang="ko-KR" altLang="en-US" sz="3200" b="1" dirty="0" err="1"/>
              <a:t>제어자</a:t>
            </a:r>
            <a:endParaRPr lang="en-US" altLang="ko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93B9A-3ACB-34E5-7C4E-D19ADAA5D193}"/>
              </a:ext>
            </a:extLst>
          </p:cNvPr>
          <p:cNvSpPr txBox="1"/>
          <p:nvPr/>
        </p:nvSpPr>
        <p:spPr>
          <a:xfrm>
            <a:off x="694667" y="2247696"/>
            <a:ext cx="97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private</a:t>
            </a:r>
            <a:r>
              <a:rPr lang="ko-KR" altLang="en-US" sz="2400" b="1" dirty="0">
                <a:solidFill>
                  <a:srgbClr val="FF0000"/>
                </a:solidFill>
              </a:rPr>
              <a:t> 생성자</a:t>
            </a:r>
            <a:r>
              <a:rPr lang="ko-KR" altLang="en-US" sz="2400" b="1" dirty="0"/>
              <a:t>는 외부에서 객체 생성 불가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8A2005-B2AA-45EE-AFBB-F9FE7A612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1" y="2833978"/>
            <a:ext cx="7790543" cy="3171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E4875-1764-03BA-4F35-A5FDDB40E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657" y="2073728"/>
            <a:ext cx="3352800" cy="13462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1D324B6-A0E3-971C-9FE0-99A8CB72B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549" y="5473700"/>
            <a:ext cx="5422900" cy="1193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298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다형성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참조변수 하나</a:t>
            </a:r>
            <a:r>
              <a:rPr lang="ko-KR" altLang="en-US" sz="3200" b="1" dirty="0"/>
              <a:t>로 </a:t>
            </a:r>
            <a:r>
              <a:rPr lang="ko-KR" altLang="en-US" sz="3200" b="1" dirty="0">
                <a:solidFill>
                  <a:srgbClr val="FF0000"/>
                </a:solidFill>
              </a:rPr>
              <a:t>여러 객체</a:t>
            </a:r>
            <a:r>
              <a:rPr lang="ko-KR" altLang="en-US" sz="3200" b="1" dirty="0"/>
              <a:t>를 다루기</a:t>
            </a:r>
            <a:endParaRPr lang="en-US" altLang="ko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93B9A-3ACB-34E5-7C4E-D19ADAA5D193}"/>
              </a:ext>
            </a:extLst>
          </p:cNvPr>
          <p:cNvSpPr txBox="1"/>
          <p:nvPr/>
        </p:nvSpPr>
        <p:spPr>
          <a:xfrm>
            <a:off x="752725" y="2276724"/>
            <a:ext cx="978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조상 타입 </a:t>
            </a:r>
            <a:r>
              <a:rPr lang="ko-KR" altLang="en-US" sz="2400" b="1" dirty="0"/>
              <a:t>참조변수로 </a:t>
            </a:r>
            <a:r>
              <a:rPr lang="ko-KR" altLang="en-US" sz="2400" b="1" dirty="0">
                <a:solidFill>
                  <a:srgbClr val="FF0000"/>
                </a:solidFill>
              </a:rPr>
              <a:t>자손 객체</a:t>
            </a:r>
            <a:r>
              <a:rPr lang="ko-KR" altLang="en-US" sz="2400" b="1" dirty="0"/>
              <a:t>를 참조 가능</a:t>
            </a:r>
            <a:endParaRPr lang="en-KR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610F7-C1B1-AAB9-74B6-6CEAD48A7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79" y="3055257"/>
            <a:ext cx="6838950" cy="3215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9E36FF-5FE8-91F3-3C30-306DE0D1A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31" y="2914192"/>
            <a:ext cx="5936342" cy="13753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2" name="Group 27">
            <a:extLst>
              <a:ext uri="{FF2B5EF4-FFF2-40B4-BE49-F238E27FC236}">
                <a16:creationId xmlns:a16="http://schemas.microsoft.com/office/drawing/2014/main" id="{81FDDDA6-8C58-EB7D-F94D-8C9AA91C88B7}"/>
              </a:ext>
            </a:extLst>
          </p:cNvPr>
          <p:cNvGrpSpPr>
            <a:grpSpLocks/>
          </p:cNvGrpSpPr>
          <p:nvPr/>
        </p:nvGrpSpPr>
        <p:grpSpPr bwMode="auto">
          <a:xfrm>
            <a:off x="4731884" y="4431619"/>
            <a:ext cx="3875088" cy="1940152"/>
            <a:chOff x="567" y="3203"/>
            <a:chExt cx="2086" cy="998"/>
          </a:xfrm>
        </p:grpSpPr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B7E4FEAF-C467-4571-DD75-93BC14209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" y="3296"/>
              <a:ext cx="2016" cy="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95939A28-8093-00A5-B508-AA7ADA3DF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3203"/>
              <a:ext cx="2086" cy="477"/>
            </a:xfrm>
            <a:prstGeom prst="rect">
              <a:avLst/>
            </a:prstGeom>
            <a:noFill/>
            <a:ln w="25400" algn="ctr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5" name="Rectangle 26">
              <a:extLst>
                <a:ext uri="{FF2B5EF4-FFF2-40B4-BE49-F238E27FC236}">
                  <a16:creationId xmlns:a16="http://schemas.microsoft.com/office/drawing/2014/main" id="{48CBDE10-0C3B-A552-BABE-64DC694AB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" y="3793"/>
              <a:ext cx="2086" cy="408"/>
            </a:xfrm>
            <a:prstGeom prst="rect">
              <a:avLst/>
            </a:prstGeom>
            <a:noFill/>
            <a:ln w="25400" algn="ctr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6" name="Line 46">
              <a:extLst>
                <a:ext uri="{FF2B5EF4-FFF2-40B4-BE49-F238E27FC236}">
                  <a16:creationId xmlns:a16="http://schemas.microsoft.com/office/drawing/2014/main" id="{2D115413-0EFD-B3BA-8B83-5195E2257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3613"/>
              <a:ext cx="0" cy="3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KR" dirty="0"/>
            </a:p>
          </p:txBody>
        </p:sp>
      </p:grpSp>
    </p:spTree>
    <p:extLst>
      <p:ext uri="{BB962C8B-B14F-4D97-AF65-F5344CB8AC3E}">
        <p14:creationId xmlns:p14="http://schemas.microsoft.com/office/powerpoint/2010/main" val="74529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42" name="Picture 40">
            <a:extLst>
              <a:ext uri="{FF2B5EF4-FFF2-40B4-BE49-F238E27FC236}">
                <a16:creationId xmlns:a16="http://schemas.microsoft.com/office/drawing/2014/main" id="{E4405D09-DACB-FB55-B1F4-668DD2D83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49" y="1628322"/>
            <a:ext cx="1756147" cy="2170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1">
            <a:extLst>
              <a:ext uri="{FF2B5EF4-FFF2-40B4-BE49-F238E27FC236}">
                <a16:creationId xmlns:a16="http://schemas.microsoft.com/office/drawing/2014/main" id="{5F4CEF60-B0A7-586E-07DD-5E18E925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494" y="4466316"/>
            <a:ext cx="1733279" cy="168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DEFFFD-6E2E-2ABE-8586-44EC50A1C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635" y="1113968"/>
            <a:ext cx="4152900" cy="50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F16824-5297-E0B9-7335-730F0C8EC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085" y="4066721"/>
            <a:ext cx="4064000" cy="292100"/>
          </a:xfrm>
          <a:prstGeom prst="rect">
            <a:avLst/>
          </a:prstGeom>
        </p:spPr>
      </p:pic>
      <p:grpSp>
        <p:nvGrpSpPr>
          <p:cNvPr id="10" name="Group 91">
            <a:extLst>
              <a:ext uri="{FF2B5EF4-FFF2-40B4-BE49-F238E27FC236}">
                <a16:creationId xmlns:a16="http://schemas.microsoft.com/office/drawing/2014/main" id="{124073F0-E5C6-7FE3-753D-64C101A9E2C9}"/>
              </a:ext>
            </a:extLst>
          </p:cNvPr>
          <p:cNvGrpSpPr>
            <a:grpSpLocks/>
          </p:cNvGrpSpPr>
          <p:nvPr/>
        </p:nvGrpSpPr>
        <p:grpSpPr bwMode="auto">
          <a:xfrm>
            <a:off x="5802090" y="1839687"/>
            <a:ext cx="1476376" cy="1981200"/>
            <a:chOff x="3152" y="1616"/>
            <a:chExt cx="930" cy="1248"/>
          </a:xfrm>
        </p:grpSpPr>
        <p:grpSp>
          <p:nvGrpSpPr>
            <p:cNvPr id="11" name="Group 64">
              <a:extLst>
                <a:ext uri="{FF2B5EF4-FFF2-40B4-BE49-F238E27FC236}">
                  <a16:creationId xmlns:a16="http://schemas.microsoft.com/office/drawing/2014/main" id="{2680357C-F399-3CF4-E0FF-431C0F7956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2" y="1616"/>
              <a:ext cx="908" cy="1248"/>
              <a:chOff x="1292" y="1774"/>
              <a:chExt cx="908" cy="1248"/>
            </a:xfrm>
          </p:grpSpPr>
          <p:sp>
            <p:nvSpPr>
              <p:cNvPr id="44" name="AutoShape 65">
                <a:extLst>
                  <a:ext uri="{FF2B5EF4-FFF2-40B4-BE49-F238E27FC236}">
                    <a16:creationId xmlns:a16="http://schemas.microsoft.com/office/drawing/2014/main" id="{6BE88CE1-6967-574B-6588-1A3C40A82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" y="1774"/>
                <a:ext cx="498" cy="1248"/>
              </a:xfrm>
              <a:prstGeom prst="roundRect">
                <a:avLst>
                  <a:gd name="adj" fmla="val 16667"/>
                </a:avLst>
              </a:prstGeom>
              <a:solidFill>
                <a:srgbClr val="DDDDDD"/>
              </a:solidFill>
              <a:ln>
                <a:noFill/>
              </a:ln>
              <a:effectLst>
                <a:prstShdw prst="shdw17" dist="17961" dir="2700000">
                  <a:srgbClr val="858585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5" name="AutoShape 66">
                <a:extLst>
                  <a:ext uri="{FF2B5EF4-FFF2-40B4-BE49-F238E27FC236}">
                    <a16:creationId xmlns:a16="http://schemas.microsoft.com/office/drawing/2014/main" id="{9321F2C2-3096-CBBD-17FE-932FF418A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0" y="2159"/>
                <a:ext cx="278" cy="258"/>
              </a:xfrm>
              <a:prstGeom prst="upArrow">
                <a:avLst>
                  <a:gd name="adj1" fmla="val 45907"/>
                  <a:gd name="adj2" fmla="val 100000"/>
                </a:avLst>
              </a:prstGeom>
              <a:solidFill>
                <a:srgbClr val="FFFF66"/>
              </a:solidFill>
              <a:ln>
                <a:noFill/>
              </a:ln>
              <a:effectLst>
                <a:prstShdw prst="shdw17" dist="17961" dir="2700000">
                  <a:srgbClr val="99993D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6" name="Rectangle 67">
                <a:extLst>
                  <a:ext uri="{FF2B5EF4-FFF2-40B4-BE49-F238E27FC236}">
                    <a16:creationId xmlns:a16="http://schemas.microsoft.com/office/drawing/2014/main" id="{E82AC08C-BB39-70A3-8CAE-F3D93F6CD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2" y="2836"/>
                <a:ext cx="385" cy="96"/>
              </a:xfrm>
              <a:prstGeom prst="rect">
                <a:avLst/>
              </a:prstGeom>
              <a:solidFill>
                <a:srgbClr val="99FF33"/>
              </a:solidFill>
              <a:ln>
                <a:noFill/>
              </a:ln>
              <a:effectLst>
                <a:prstShdw prst="shdw17" dist="17961" dir="2700000">
                  <a:srgbClr val="5C991F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7" name="AutoShape 68">
                <a:extLst>
                  <a:ext uri="{FF2B5EF4-FFF2-40B4-BE49-F238E27FC236}">
                    <a16:creationId xmlns:a16="http://schemas.microsoft.com/office/drawing/2014/main" id="{83B6BAC6-F65C-6150-91CA-7855C58307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610" y="2478"/>
                <a:ext cx="278" cy="275"/>
              </a:xfrm>
              <a:prstGeom prst="upArrow">
                <a:avLst>
                  <a:gd name="adj1" fmla="val 45907"/>
                  <a:gd name="adj2" fmla="val 100000"/>
                </a:avLst>
              </a:prstGeom>
              <a:solidFill>
                <a:srgbClr val="FFFF66"/>
              </a:solidFill>
              <a:ln>
                <a:noFill/>
              </a:ln>
              <a:effectLst>
                <a:prstShdw prst="shdw17" dist="17961" dir="2700000">
                  <a:srgbClr val="99993D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8" name="Oval 69">
                <a:extLst>
                  <a:ext uri="{FF2B5EF4-FFF2-40B4-BE49-F238E27FC236}">
                    <a16:creationId xmlns:a16="http://schemas.microsoft.com/office/drawing/2014/main" id="{9B9F239B-BE7B-037C-BCAF-5C7267C19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5" y="1933"/>
                <a:ext cx="193" cy="1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prstShdw prst="shdw17" dist="17961" dir="2700000">
                  <a:srgbClr val="990000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49" name="Text Box 70">
                <a:extLst>
                  <a:ext uri="{FF2B5EF4-FFF2-40B4-BE49-F238E27FC236}">
                    <a16:creationId xmlns:a16="http://schemas.microsoft.com/office/drawing/2014/main" id="{C2E1EE35-6DB9-11B8-F20F-161D356A41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1" y="2205"/>
                <a:ext cx="3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2000" b="1" dirty="0"/>
                  <a:t>+</a:t>
                </a:r>
              </a:p>
            </p:txBody>
          </p:sp>
          <p:sp>
            <p:nvSpPr>
              <p:cNvPr id="50" name="Text Box 71">
                <a:extLst>
                  <a:ext uri="{FF2B5EF4-FFF2-40B4-BE49-F238E27FC236}">
                    <a16:creationId xmlns:a16="http://schemas.microsoft.com/office/drawing/2014/main" id="{52736D4A-347C-C9D9-058C-2BFAAC8588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1" y="2432"/>
                <a:ext cx="3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2000" b="1" dirty="0"/>
                  <a:t>-</a:t>
                </a:r>
              </a:p>
            </p:txBody>
          </p:sp>
          <p:sp>
            <p:nvSpPr>
              <p:cNvPr id="51" name="Text Box 72">
                <a:extLst>
                  <a:ext uri="{FF2B5EF4-FFF2-40B4-BE49-F238E27FC236}">
                    <a16:creationId xmlns:a16="http://schemas.microsoft.com/office/drawing/2014/main" id="{A69F2FEA-7A43-3540-4DF0-722922F8BE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1" y="1900"/>
                <a:ext cx="34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dirty="0">
                    <a:solidFill>
                      <a:schemeClr val="bg1"/>
                    </a:solidFill>
                  </a:rPr>
                  <a:t>|</a:t>
                </a:r>
              </a:p>
            </p:txBody>
          </p:sp>
          <p:sp>
            <p:nvSpPr>
              <p:cNvPr id="52" name="Text Box 73">
                <a:extLst>
                  <a:ext uri="{FF2B5EF4-FFF2-40B4-BE49-F238E27FC236}">
                    <a16:creationId xmlns:a16="http://schemas.microsoft.com/office/drawing/2014/main" id="{C6EF74F4-6D5A-07C2-76FB-8FA64A2BE4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3" y="1779"/>
                <a:ext cx="90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dirty="0"/>
                  <a:t>power</a:t>
                </a:r>
              </a:p>
            </p:txBody>
          </p:sp>
          <p:sp>
            <p:nvSpPr>
              <p:cNvPr id="53" name="Text Box 74">
                <a:extLst>
                  <a:ext uri="{FF2B5EF4-FFF2-40B4-BE49-F238E27FC236}">
                    <a16:creationId xmlns:a16="http://schemas.microsoft.com/office/drawing/2014/main" id="{E84273F4-5189-EFD3-F855-68FB10B03B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2" y="2800"/>
                <a:ext cx="90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dirty="0"/>
                  <a:t>caption</a:t>
                </a:r>
              </a:p>
            </p:txBody>
          </p:sp>
          <p:sp>
            <p:nvSpPr>
              <p:cNvPr id="54" name="Oval 75">
                <a:extLst>
                  <a:ext uri="{FF2B5EF4-FFF2-40B4-BE49-F238E27FC236}">
                    <a16:creationId xmlns:a16="http://schemas.microsoft.com/office/drawing/2014/main" id="{4CEB4B60-4F8B-C770-D4E8-4B56A282D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5" y="1958"/>
                <a:ext cx="113" cy="113"/>
              </a:xfrm>
              <a:prstGeom prst="ellipse">
                <a:avLst/>
              </a:prstGeom>
              <a:noFill/>
              <a:ln w="12700" algn="ctr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13" name="Line 46">
              <a:extLst>
                <a:ext uri="{FF2B5EF4-FFF2-40B4-BE49-F238E27FC236}">
                  <a16:creationId xmlns:a16="http://schemas.microsoft.com/office/drawing/2014/main" id="{59EC5E59-B50A-97E9-7CB2-5EC4956E84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5" y="2273"/>
              <a:ext cx="22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KR"/>
            </a:p>
          </p:txBody>
        </p:sp>
      </p:grpSp>
      <p:grpSp>
        <p:nvGrpSpPr>
          <p:cNvPr id="68" name="Group 91">
            <a:extLst>
              <a:ext uri="{FF2B5EF4-FFF2-40B4-BE49-F238E27FC236}">
                <a16:creationId xmlns:a16="http://schemas.microsoft.com/office/drawing/2014/main" id="{5AC54223-5F65-1389-B79A-29614827E704}"/>
              </a:ext>
            </a:extLst>
          </p:cNvPr>
          <p:cNvGrpSpPr>
            <a:grpSpLocks/>
          </p:cNvGrpSpPr>
          <p:nvPr/>
        </p:nvGrpSpPr>
        <p:grpSpPr bwMode="auto">
          <a:xfrm>
            <a:off x="5825448" y="4372429"/>
            <a:ext cx="1474788" cy="1981200"/>
            <a:chOff x="3153" y="1616"/>
            <a:chExt cx="929" cy="1248"/>
          </a:xfrm>
        </p:grpSpPr>
        <p:grpSp>
          <p:nvGrpSpPr>
            <p:cNvPr id="69" name="Group 64">
              <a:extLst>
                <a:ext uri="{FF2B5EF4-FFF2-40B4-BE49-F238E27FC236}">
                  <a16:creationId xmlns:a16="http://schemas.microsoft.com/office/drawing/2014/main" id="{E2D54C49-990D-1DDE-C32C-E46D518187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3" y="1616"/>
              <a:ext cx="907" cy="1248"/>
              <a:chOff x="1293" y="1774"/>
              <a:chExt cx="907" cy="1248"/>
            </a:xfrm>
          </p:grpSpPr>
          <p:sp>
            <p:nvSpPr>
              <p:cNvPr id="72" name="AutoShape 65">
                <a:extLst>
                  <a:ext uri="{FF2B5EF4-FFF2-40B4-BE49-F238E27FC236}">
                    <a16:creationId xmlns:a16="http://schemas.microsoft.com/office/drawing/2014/main" id="{372BA182-0954-C319-57EC-822D199766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" y="1774"/>
                <a:ext cx="498" cy="1248"/>
              </a:xfrm>
              <a:prstGeom prst="roundRect">
                <a:avLst>
                  <a:gd name="adj" fmla="val 16667"/>
                </a:avLst>
              </a:prstGeom>
              <a:solidFill>
                <a:srgbClr val="DDDDDD"/>
              </a:solidFill>
              <a:ln>
                <a:noFill/>
              </a:ln>
              <a:effectLst>
                <a:prstShdw prst="shdw17" dist="17961" dir="2700000">
                  <a:srgbClr val="858585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73" name="AutoShape 66">
                <a:extLst>
                  <a:ext uri="{FF2B5EF4-FFF2-40B4-BE49-F238E27FC236}">
                    <a16:creationId xmlns:a16="http://schemas.microsoft.com/office/drawing/2014/main" id="{0791AB56-24AF-6395-5E74-693DC71E8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0" y="2159"/>
                <a:ext cx="278" cy="258"/>
              </a:xfrm>
              <a:prstGeom prst="upArrow">
                <a:avLst>
                  <a:gd name="adj1" fmla="val 45907"/>
                  <a:gd name="adj2" fmla="val 100000"/>
                </a:avLst>
              </a:prstGeom>
              <a:solidFill>
                <a:srgbClr val="FFFF66"/>
              </a:solidFill>
              <a:ln>
                <a:noFill/>
              </a:ln>
              <a:effectLst>
                <a:prstShdw prst="shdw17" dist="17961" dir="2700000">
                  <a:srgbClr val="99993D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75" name="AutoShape 68">
                <a:extLst>
                  <a:ext uri="{FF2B5EF4-FFF2-40B4-BE49-F238E27FC236}">
                    <a16:creationId xmlns:a16="http://schemas.microsoft.com/office/drawing/2014/main" id="{82DA73B8-276B-CB03-07A0-D0571A7B3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610" y="2478"/>
                <a:ext cx="278" cy="275"/>
              </a:xfrm>
              <a:prstGeom prst="upArrow">
                <a:avLst>
                  <a:gd name="adj1" fmla="val 45907"/>
                  <a:gd name="adj2" fmla="val 100000"/>
                </a:avLst>
              </a:prstGeom>
              <a:solidFill>
                <a:srgbClr val="FFFF66"/>
              </a:solidFill>
              <a:ln>
                <a:noFill/>
              </a:ln>
              <a:effectLst>
                <a:prstShdw prst="shdw17" dist="17961" dir="2700000">
                  <a:srgbClr val="99993D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76" name="Oval 69">
                <a:extLst>
                  <a:ext uri="{FF2B5EF4-FFF2-40B4-BE49-F238E27FC236}">
                    <a16:creationId xmlns:a16="http://schemas.microsoft.com/office/drawing/2014/main" id="{87277B69-2819-D29C-83ED-4C1050E08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5" y="1933"/>
                <a:ext cx="193" cy="1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prstShdw prst="shdw17" dist="17961" dir="2700000">
                  <a:srgbClr val="990000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77" name="Text Box 70">
                <a:extLst>
                  <a:ext uri="{FF2B5EF4-FFF2-40B4-BE49-F238E27FC236}">
                    <a16:creationId xmlns:a16="http://schemas.microsoft.com/office/drawing/2014/main" id="{1257A60B-B0A0-8C59-A2DD-2875E10E15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1" y="2205"/>
                <a:ext cx="3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2000" b="1" dirty="0"/>
                  <a:t>+</a:t>
                </a:r>
              </a:p>
            </p:txBody>
          </p:sp>
          <p:sp>
            <p:nvSpPr>
              <p:cNvPr id="78" name="Text Box 71">
                <a:extLst>
                  <a:ext uri="{FF2B5EF4-FFF2-40B4-BE49-F238E27FC236}">
                    <a16:creationId xmlns:a16="http://schemas.microsoft.com/office/drawing/2014/main" id="{48FC2C20-1D91-6929-35FB-AF70374FF3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1" y="2432"/>
                <a:ext cx="3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2000" b="1" dirty="0"/>
                  <a:t>-</a:t>
                </a:r>
              </a:p>
            </p:txBody>
          </p:sp>
          <p:sp>
            <p:nvSpPr>
              <p:cNvPr id="79" name="Text Box 72">
                <a:extLst>
                  <a:ext uri="{FF2B5EF4-FFF2-40B4-BE49-F238E27FC236}">
                    <a16:creationId xmlns:a16="http://schemas.microsoft.com/office/drawing/2014/main" id="{889F2790-4AF3-C9BD-0F90-F5AB12D2E4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1" y="1900"/>
                <a:ext cx="34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dirty="0">
                    <a:solidFill>
                      <a:schemeClr val="bg1"/>
                    </a:solidFill>
                  </a:rPr>
                  <a:t>|</a:t>
                </a:r>
              </a:p>
            </p:txBody>
          </p:sp>
          <p:sp>
            <p:nvSpPr>
              <p:cNvPr id="80" name="Text Box 73">
                <a:extLst>
                  <a:ext uri="{FF2B5EF4-FFF2-40B4-BE49-F238E27FC236}">
                    <a16:creationId xmlns:a16="http://schemas.microsoft.com/office/drawing/2014/main" id="{C212B96F-1360-39D3-268B-F8F1CBFB4D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3" y="1779"/>
                <a:ext cx="90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dirty="0"/>
                  <a:t>power</a:t>
                </a:r>
              </a:p>
            </p:txBody>
          </p:sp>
          <p:sp>
            <p:nvSpPr>
              <p:cNvPr id="82" name="Oval 75">
                <a:extLst>
                  <a:ext uri="{FF2B5EF4-FFF2-40B4-BE49-F238E27FC236}">
                    <a16:creationId xmlns:a16="http://schemas.microsoft.com/office/drawing/2014/main" id="{0787C773-D619-05D1-607C-84BD66F14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5" y="1958"/>
                <a:ext cx="113" cy="113"/>
              </a:xfrm>
              <a:prstGeom prst="ellipse">
                <a:avLst/>
              </a:prstGeom>
              <a:noFill/>
              <a:ln w="12700" algn="ctr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71" name="Line 46">
              <a:extLst>
                <a:ext uri="{FF2B5EF4-FFF2-40B4-BE49-F238E27FC236}">
                  <a16:creationId xmlns:a16="http://schemas.microsoft.com/office/drawing/2014/main" id="{E4AE135E-A171-1102-E66D-07C5A8FEC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5" y="2273"/>
              <a:ext cx="22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KR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77CF50E-6BAB-86F4-FAFF-523FF7187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9164" y="4477654"/>
            <a:ext cx="2600778" cy="2133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11B747-4D25-5682-24AC-7C745035CD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7521" y="1674585"/>
            <a:ext cx="2669215" cy="218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FE8A0A-17F0-524D-BDAB-DB9400BBD7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6950" y="2228850"/>
            <a:ext cx="1755945" cy="1314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2A91C2-24AA-C31E-50CC-DBB5BBE7B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650" y="4743450"/>
            <a:ext cx="175594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다형성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참조변수 하나</a:t>
            </a:r>
            <a:r>
              <a:rPr lang="ko-KR" altLang="en-US" sz="3200" b="1" dirty="0"/>
              <a:t>로 </a:t>
            </a:r>
            <a:r>
              <a:rPr lang="ko-KR" altLang="en-US" sz="3200" b="1" dirty="0">
                <a:solidFill>
                  <a:srgbClr val="FF0000"/>
                </a:solidFill>
              </a:rPr>
              <a:t>여러 객체</a:t>
            </a:r>
            <a:r>
              <a:rPr lang="ko-KR" altLang="en-US" sz="3200" b="1" dirty="0"/>
              <a:t>를 다루기</a:t>
            </a:r>
            <a:endParaRPr lang="en-US" altLang="ko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93B9A-3ACB-34E5-7C4E-D19ADAA5D193}"/>
              </a:ext>
            </a:extLst>
          </p:cNvPr>
          <p:cNvSpPr txBox="1"/>
          <p:nvPr/>
        </p:nvSpPr>
        <p:spPr>
          <a:xfrm>
            <a:off x="752725" y="2276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조상 타입 </a:t>
            </a:r>
            <a:r>
              <a:rPr lang="ko-KR" altLang="en-US" sz="2400" b="1" dirty="0"/>
              <a:t>참조변수로 </a:t>
            </a:r>
            <a:r>
              <a:rPr lang="ko-KR" altLang="en-US" sz="2400" b="1" dirty="0">
                <a:solidFill>
                  <a:srgbClr val="FF0000"/>
                </a:solidFill>
              </a:rPr>
              <a:t>자손 객체</a:t>
            </a:r>
            <a:r>
              <a:rPr lang="ko-KR" altLang="en-US" sz="2400" b="1" dirty="0"/>
              <a:t>를 참조 가능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그 반대는 불가능</a:t>
            </a:r>
            <a:r>
              <a:rPr lang="en-US" altLang="ko-KR" sz="2400" b="1" dirty="0"/>
              <a:t>)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AF767-D21C-8E27-FAA0-57652618E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28" y="3027640"/>
            <a:ext cx="9952247" cy="470304"/>
          </a:xfrm>
          <a:prstGeom prst="rect">
            <a:avLst/>
          </a:prstGeom>
        </p:spPr>
      </p:pic>
      <p:pic>
        <p:nvPicPr>
          <p:cNvPr id="6" name="Picture 40">
            <a:extLst>
              <a:ext uri="{FF2B5EF4-FFF2-40B4-BE49-F238E27FC236}">
                <a16:creationId xmlns:a16="http://schemas.microsoft.com/office/drawing/2014/main" id="{7E76348C-898A-A57B-57F6-F6E7FA1FE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76" y="3703863"/>
            <a:ext cx="2205275" cy="2725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68F8DA-0C75-A95A-8F88-CD45A4810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043" y="3829048"/>
            <a:ext cx="3987800" cy="2451100"/>
          </a:xfrm>
          <a:prstGeom prst="rect">
            <a:avLst/>
          </a:prstGeom>
        </p:spPr>
      </p:pic>
      <p:grpSp>
        <p:nvGrpSpPr>
          <p:cNvPr id="19" name="Group 91">
            <a:extLst>
              <a:ext uri="{FF2B5EF4-FFF2-40B4-BE49-F238E27FC236}">
                <a16:creationId xmlns:a16="http://schemas.microsoft.com/office/drawing/2014/main" id="{19A05846-F080-91DC-AA41-F77DA1642F61}"/>
              </a:ext>
            </a:extLst>
          </p:cNvPr>
          <p:cNvGrpSpPr>
            <a:grpSpLocks/>
          </p:cNvGrpSpPr>
          <p:nvPr/>
        </p:nvGrpSpPr>
        <p:grpSpPr bwMode="auto">
          <a:xfrm>
            <a:off x="3508834" y="4103913"/>
            <a:ext cx="3690940" cy="1981200"/>
            <a:chOff x="3152" y="1616"/>
            <a:chExt cx="2325" cy="1248"/>
          </a:xfrm>
        </p:grpSpPr>
        <p:grpSp>
          <p:nvGrpSpPr>
            <p:cNvPr id="20" name="Group 64">
              <a:extLst>
                <a:ext uri="{FF2B5EF4-FFF2-40B4-BE49-F238E27FC236}">
                  <a16:creationId xmlns:a16="http://schemas.microsoft.com/office/drawing/2014/main" id="{D1CACBFD-C142-A99D-AFC8-20AFB0DCA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2" y="1616"/>
              <a:ext cx="908" cy="1248"/>
              <a:chOff x="1292" y="1774"/>
              <a:chExt cx="908" cy="1248"/>
            </a:xfrm>
          </p:grpSpPr>
          <p:sp>
            <p:nvSpPr>
              <p:cNvPr id="23" name="AutoShape 65">
                <a:extLst>
                  <a:ext uri="{FF2B5EF4-FFF2-40B4-BE49-F238E27FC236}">
                    <a16:creationId xmlns:a16="http://schemas.microsoft.com/office/drawing/2014/main" id="{3BD855EE-07AF-4B75-C268-899EF1782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" y="1774"/>
                <a:ext cx="498" cy="1248"/>
              </a:xfrm>
              <a:prstGeom prst="roundRect">
                <a:avLst>
                  <a:gd name="adj" fmla="val 16667"/>
                </a:avLst>
              </a:prstGeom>
              <a:solidFill>
                <a:srgbClr val="DDDDDD"/>
              </a:solidFill>
              <a:ln>
                <a:noFill/>
              </a:ln>
              <a:effectLst>
                <a:prstShdw prst="shdw17" dist="17961" dir="2700000">
                  <a:srgbClr val="858585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4" name="AutoShape 66">
                <a:extLst>
                  <a:ext uri="{FF2B5EF4-FFF2-40B4-BE49-F238E27FC236}">
                    <a16:creationId xmlns:a16="http://schemas.microsoft.com/office/drawing/2014/main" id="{CC698C46-745F-0373-4C90-E3FD2189E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0" y="2159"/>
                <a:ext cx="278" cy="258"/>
              </a:xfrm>
              <a:prstGeom prst="upArrow">
                <a:avLst>
                  <a:gd name="adj1" fmla="val 45907"/>
                  <a:gd name="adj2" fmla="val 100000"/>
                </a:avLst>
              </a:prstGeom>
              <a:solidFill>
                <a:srgbClr val="FFFF66"/>
              </a:solidFill>
              <a:ln>
                <a:noFill/>
              </a:ln>
              <a:effectLst>
                <a:prstShdw prst="shdw17" dist="17961" dir="2700000">
                  <a:srgbClr val="99993D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5" name="Rectangle 67">
                <a:extLst>
                  <a:ext uri="{FF2B5EF4-FFF2-40B4-BE49-F238E27FC236}">
                    <a16:creationId xmlns:a16="http://schemas.microsoft.com/office/drawing/2014/main" id="{ABC3F9BB-BFE4-D34A-990E-3670ED1B6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2" y="2836"/>
                <a:ext cx="385" cy="96"/>
              </a:xfrm>
              <a:prstGeom prst="rect">
                <a:avLst/>
              </a:prstGeom>
              <a:solidFill>
                <a:srgbClr val="99FF33"/>
              </a:solidFill>
              <a:ln>
                <a:noFill/>
              </a:ln>
              <a:effectLst>
                <a:prstShdw prst="shdw17" dist="17961" dir="2700000">
                  <a:srgbClr val="5C991F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6" name="AutoShape 68">
                <a:extLst>
                  <a:ext uri="{FF2B5EF4-FFF2-40B4-BE49-F238E27FC236}">
                    <a16:creationId xmlns:a16="http://schemas.microsoft.com/office/drawing/2014/main" id="{05D6736B-6B48-1ED3-E19E-57A0FAA9A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610" y="2478"/>
                <a:ext cx="278" cy="275"/>
              </a:xfrm>
              <a:prstGeom prst="upArrow">
                <a:avLst>
                  <a:gd name="adj1" fmla="val 45907"/>
                  <a:gd name="adj2" fmla="val 100000"/>
                </a:avLst>
              </a:prstGeom>
              <a:solidFill>
                <a:srgbClr val="FFFF66"/>
              </a:solidFill>
              <a:ln>
                <a:noFill/>
              </a:ln>
              <a:effectLst>
                <a:prstShdw prst="shdw17" dist="17961" dir="2700000">
                  <a:srgbClr val="99993D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7" name="Oval 69">
                <a:extLst>
                  <a:ext uri="{FF2B5EF4-FFF2-40B4-BE49-F238E27FC236}">
                    <a16:creationId xmlns:a16="http://schemas.microsoft.com/office/drawing/2014/main" id="{3291389C-6CF7-EF61-D52E-EE002BCBC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5" y="1933"/>
                <a:ext cx="193" cy="1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prstShdw prst="shdw17" dist="17961" dir="2700000">
                  <a:srgbClr val="990000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8" name="Text Box 70">
                <a:extLst>
                  <a:ext uri="{FF2B5EF4-FFF2-40B4-BE49-F238E27FC236}">
                    <a16:creationId xmlns:a16="http://schemas.microsoft.com/office/drawing/2014/main" id="{34B58FE7-2D79-B42B-0419-8E2AD5C3CE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1" y="2205"/>
                <a:ext cx="3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2000" b="1" dirty="0"/>
                  <a:t>+</a:t>
                </a:r>
              </a:p>
            </p:txBody>
          </p:sp>
          <p:sp>
            <p:nvSpPr>
              <p:cNvPr id="29" name="Text Box 71">
                <a:extLst>
                  <a:ext uri="{FF2B5EF4-FFF2-40B4-BE49-F238E27FC236}">
                    <a16:creationId xmlns:a16="http://schemas.microsoft.com/office/drawing/2014/main" id="{24587AF6-F988-7009-90F2-F03A54D14A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1" y="2432"/>
                <a:ext cx="34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2000" b="1" dirty="0"/>
                  <a:t>-</a:t>
                </a:r>
              </a:p>
            </p:txBody>
          </p:sp>
          <p:sp>
            <p:nvSpPr>
              <p:cNvPr id="30" name="Text Box 72">
                <a:extLst>
                  <a:ext uri="{FF2B5EF4-FFF2-40B4-BE49-F238E27FC236}">
                    <a16:creationId xmlns:a16="http://schemas.microsoft.com/office/drawing/2014/main" id="{F68833E7-9E1C-2B93-3ADC-81DE17958F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1" y="1900"/>
                <a:ext cx="34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dirty="0">
                    <a:solidFill>
                      <a:schemeClr val="bg1"/>
                    </a:solidFill>
                  </a:rPr>
                  <a:t>|</a:t>
                </a:r>
              </a:p>
            </p:txBody>
          </p:sp>
          <p:sp>
            <p:nvSpPr>
              <p:cNvPr id="31" name="Text Box 73">
                <a:extLst>
                  <a:ext uri="{FF2B5EF4-FFF2-40B4-BE49-F238E27FC236}">
                    <a16:creationId xmlns:a16="http://schemas.microsoft.com/office/drawing/2014/main" id="{D38A25B5-F042-A720-AC07-E23D4326B4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3" y="1779"/>
                <a:ext cx="90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dirty="0"/>
                  <a:t>power</a:t>
                </a:r>
              </a:p>
            </p:txBody>
          </p:sp>
          <p:sp>
            <p:nvSpPr>
              <p:cNvPr id="32" name="Text Box 74">
                <a:extLst>
                  <a:ext uri="{FF2B5EF4-FFF2-40B4-BE49-F238E27FC236}">
                    <a16:creationId xmlns:a16="http://schemas.microsoft.com/office/drawing/2014/main" id="{E371B773-BC8D-DD00-DA96-6C99D58ABE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2" y="2800"/>
                <a:ext cx="90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algn="ctr" eaLnBrk="1" hangingPunct="1"/>
                <a:r>
                  <a:rPr lang="en-US" altLang="ko-KR" sz="1000" b="1" dirty="0"/>
                  <a:t>caption</a:t>
                </a:r>
              </a:p>
            </p:txBody>
          </p:sp>
          <p:sp>
            <p:nvSpPr>
              <p:cNvPr id="33" name="Oval 75">
                <a:extLst>
                  <a:ext uri="{FF2B5EF4-FFF2-40B4-BE49-F238E27FC236}">
                    <a16:creationId xmlns:a16="http://schemas.microsoft.com/office/drawing/2014/main" id="{11E4F4DB-FFB5-0F38-5621-26FD5D58D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5" y="1958"/>
                <a:ext cx="113" cy="113"/>
              </a:xfrm>
              <a:prstGeom prst="ellipse">
                <a:avLst/>
              </a:prstGeom>
              <a:noFill/>
              <a:ln w="12700" algn="ctr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22" name="Line 46">
              <a:extLst>
                <a:ext uri="{FF2B5EF4-FFF2-40B4-BE49-F238E27FC236}">
                  <a16:creationId xmlns:a16="http://schemas.microsoft.com/office/drawing/2014/main" id="{CD23C830-9698-519F-A77F-5E1FB9BFAC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5" y="2273"/>
              <a:ext cx="162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52316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92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참조변수의 </a:t>
            </a:r>
            <a:r>
              <a:rPr lang="ko-KR" altLang="en-US" sz="3200" b="1" dirty="0" err="1"/>
              <a:t>형변환</a:t>
            </a:r>
            <a:endParaRPr lang="en-US" altLang="ko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93B9A-3ACB-34E5-7C4E-D19ADAA5D193}"/>
              </a:ext>
            </a:extLst>
          </p:cNvPr>
          <p:cNvSpPr txBox="1"/>
          <p:nvPr/>
        </p:nvSpPr>
        <p:spPr>
          <a:xfrm>
            <a:off x="752725" y="2276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조상</a:t>
            </a:r>
            <a:r>
              <a:rPr lang="ko-KR" altLang="en-US" sz="2400" b="1" dirty="0"/>
              <a:t>과 </a:t>
            </a:r>
            <a:r>
              <a:rPr lang="ko-KR" altLang="en-US" sz="2400" b="1" dirty="0">
                <a:solidFill>
                  <a:srgbClr val="FF0000"/>
                </a:solidFill>
              </a:rPr>
              <a:t>자손 </a:t>
            </a:r>
            <a:r>
              <a:rPr lang="ko-KR" altLang="en-US" sz="2400" b="1" dirty="0"/>
              <a:t>관계만 </a:t>
            </a:r>
            <a:r>
              <a:rPr lang="ko-KR" altLang="en-US" sz="2400" b="1" dirty="0" err="1"/>
              <a:t>형변환</a:t>
            </a:r>
            <a:r>
              <a:rPr lang="ko-KR" altLang="en-US" sz="2400" b="1" dirty="0"/>
              <a:t> 가능</a:t>
            </a:r>
            <a:endParaRPr lang="en-KR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C3BDDD-9B50-DEE8-4D0C-073812823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49" y="2841172"/>
            <a:ext cx="6650713" cy="1237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645A5B-937E-6430-B1CA-5B9B200B2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957" y="2032000"/>
            <a:ext cx="4085928" cy="2083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CD27CD-1E57-37AA-9D87-B5EC2FE50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99" y="4130222"/>
            <a:ext cx="8321691" cy="18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B6FF5-C19A-E56A-7069-A83604AA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70" y="1224643"/>
            <a:ext cx="9090085" cy="171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6C5748-7EB6-B832-3470-9A2BC17AA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0" y="3356148"/>
            <a:ext cx="5642428" cy="3205778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598A2D7-9567-49F8-AA23-2188FD8A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39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31957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포함 관계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클래스 안에 참조형 변수 선언</a:t>
            </a:r>
            <a:endParaRPr lang="en-KR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87151C-771A-1D0A-7DCF-869C7DBB3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1" y="3923474"/>
            <a:ext cx="8511598" cy="16826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A2CE04-B572-F610-745C-0DCB15D3C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07" y="2378529"/>
            <a:ext cx="3619500" cy="1447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467686-4E0C-5006-7FF0-019271ECC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286" y="2442028"/>
            <a:ext cx="26416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40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B6FF5-C19A-E56A-7069-A83604AA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70" y="1224643"/>
            <a:ext cx="9090085" cy="1714500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598A2D7-9567-49F8-AA23-2188FD8A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40</a:t>
            </a:fld>
            <a:endParaRPr lang="en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F68751-988E-DF3B-D819-032F26267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315" y="3277461"/>
            <a:ext cx="5762252" cy="33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75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9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instanceof</a:t>
            </a:r>
            <a:r>
              <a:rPr lang="ko-KR" altLang="en-US" sz="3200" b="1" dirty="0"/>
              <a:t>연산자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 객체의 타입 확인에 사용</a:t>
            </a:r>
            <a:endParaRPr lang="en-US" altLang="ko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93B9A-3ACB-34E5-7C4E-D19ADAA5D193}"/>
              </a:ext>
            </a:extLst>
          </p:cNvPr>
          <p:cNvSpPr txBox="1"/>
          <p:nvPr/>
        </p:nvSpPr>
        <p:spPr>
          <a:xfrm>
            <a:off x="752725" y="2276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instanceof</a:t>
            </a:r>
            <a:r>
              <a:rPr lang="ko-KR" altLang="en-US" sz="2400" b="1" dirty="0"/>
              <a:t>연산의 결과가  </a:t>
            </a:r>
            <a:r>
              <a:rPr lang="en-US" altLang="ko-KR" sz="2400" b="1" dirty="0">
                <a:solidFill>
                  <a:srgbClr val="FF0000"/>
                </a:solidFill>
              </a:rPr>
              <a:t>true</a:t>
            </a:r>
            <a:r>
              <a:rPr lang="ko-KR" altLang="en-US" sz="2400" b="1" dirty="0"/>
              <a:t>면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ko-KR" altLang="en-US" sz="2400" b="1" dirty="0" err="1">
                <a:solidFill>
                  <a:srgbClr val="FF0000"/>
                </a:solidFill>
              </a:rPr>
              <a:t>형변환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</a:rPr>
              <a:t>OK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44922-9DFE-A8F3-6E4D-233200A25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26" y="2998470"/>
            <a:ext cx="6411957" cy="32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3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200085-278D-253B-2E9C-1D8BD3A1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75" y="1099380"/>
            <a:ext cx="7772400" cy="5171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D59FD6-42A2-4BA2-6040-E90AAA5F2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434" y="5299376"/>
            <a:ext cx="3255500" cy="1486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3407F1-90A4-0D31-F879-236A0A8B1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889" y="1599596"/>
            <a:ext cx="1426373" cy="2368800"/>
          </a:xfrm>
          <a:prstGeom prst="rect">
            <a:avLst/>
          </a:prstGeom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1C0C9FC5-C108-AB26-631A-C3A6A90E8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42</a:t>
            </a:fld>
            <a:endParaRPr lang="en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ACF4E-CB3E-57CD-E170-27A6C6E44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410" y="1586541"/>
            <a:ext cx="3414590" cy="23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9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9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instanceof</a:t>
            </a:r>
            <a:r>
              <a:rPr lang="ko-KR" altLang="en-US" sz="3200" b="1" dirty="0" err="1"/>
              <a:t>를</a:t>
            </a:r>
            <a:r>
              <a:rPr lang="ko-KR" altLang="en-US" sz="3200" b="1" dirty="0"/>
              <a:t> 위한 패턴 매칭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JDK 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93B9A-3ACB-34E5-7C4E-D19ADAA5D193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instanceof</a:t>
            </a:r>
            <a:r>
              <a:rPr lang="ko-KR" altLang="en-US" sz="2400" b="1" dirty="0"/>
              <a:t>연산 이후의 </a:t>
            </a:r>
            <a:r>
              <a:rPr lang="ko-KR" altLang="en-US" sz="2400" b="1" dirty="0" err="1">
                <a:solidFill>
                  <a:srgbClr val="FF0000"/>
                </a:solidFill>
              </a:rPr>
              <a:t>형변환</a:t>
            </a:r>
            <a:r>
              <a:rPr lang="ko-KR" altLang="en-US" sz="2400" b="1" dirty="0">
                <a:solidFill>
                  <a:srgbClr val="FF0000"/>
                </a:solidFill>
              </a:rPr>
              <a:t> 생략 </a:t>
            </a:r>
            <a:r>
              <a:rPr lang="ko-KR" altLang="en-US" sz="2400" b="1" dirty="0"/>
              <a:t>가능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600B7-3781-1998-8EDF-C5DE1616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61" y="2796912"/>
            <a:ext cx="7772400" cy="1437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18F1C-1FA1-D398-D456-E095710C1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" y="4255280"/>
            <a:ext cx="7772400" cy="1389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4AD120-4A27-1381-BA82-C93026F05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12" y="5818271"/>
            <a:ext cx="7620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33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9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switch</a:t>
            </a:r>
            <a:r>
              <a:rPr lang="ko-KR" altLang="en-US" sz="3200" b="1" dirty="0"/>
              <a:t>문을 위한 패턴 매칭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JDK 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93B9A-3ACB-34E5-7C4E-D19ADAA5D193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조건식이 </a:t>
            </a:r>
            <a:r>
              <a:rPr lang="ko-KR" altLang="en-US" sz="2400" b="1" dirty="0">
                <a:solidFill>
                  <a:srgbClr val="FF0000"/>
                </a:solidFill>
              </a:rPr>
              <a:t>참조변수</a:t>
            </a:r>
            <a:r>
              <a:rPr lang="ko-KR" altLang="en-US" sz="2400" b="1" dirty="0"/>
              <a:t>일 때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모든 경우의 수를 처리</a:t>
            </a:r>
            <a:r>
              <a:rPr lang="ko-KR" altLang="en-US" sz="2400" b="1" dirty="0"/>
              <a:t>해야</a:t>
            </a:r>
            <a:r>
              <a:rPr lang="en-US" altLang="ko-KR" sz="2400" b="1" dirty="0"/>
              <a:t>(null</a:t>
            </a:r>
            <a:r>
              <a:rPr lang="ko-KR" altLang="en-US" sz="2400" b="1" dirty="0"/>
              <a:t>인 경우 제외</a:t>
            </a:r>
            <a:r>
              <a:rPr lang="en-US" altLang="ko-KR" sz="2400" b="1" dirty="0"/>
              <a:t>)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C580E-6995-9397-640E-0787E5A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83" y="2731286"/>
            <a:ext cx="5639067" cy="36143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622429-708E-7D3D-A649-0C6A9561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4598680"/>
            <a:ext cx="6972300" cy="20153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81F60-9653-BFE0-DCDF-7128A43B4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300" y="2919735"/>
            <a:ext cx="6604000" cy="11891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5337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9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switch</a:t>
            </a:r>
            <a:r>
              <a:rPr lang="ko-KR" altLang="en-US" sz="3200" b="1" dirty="0"/>
              <a:t>문을 위한 패턴 매칭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주의사항</a:t>
            </a:r>
            <a:endParaRPr lang="en-US" altLang="ko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93B9A-3ACB-34E5-7C4E-D19ADAA5D193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case</a:t>
            </a:r>
            <a:r>
              <a:rPr lang="ko-KR" altLang="en-US" sz="2400" b="1" dirty="0"/>
              <a:t>의 순서에 주의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조상 타입의 </a:t>
            </a:r>
            <a:r>
              <a:rPr lang="en-US" altLang="ko-KR" sz="2400" b="1" dirty="0"/>
              <a:t>case</a:t>
            </a:r>
            <a:r>
              <a:rPr lang="ko-KR" altLang="en-US" sz="2400" b="1" dirty="0" err="1"/>
              <a:t>를</a:t>
            </a:r>
            <a:r>
              <a:rPr lang="ko-KR" altLang="en-US" sz="2400" b="1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자손 타입의 </a:t>
            </a:r>
            <a:r>
              <a:rPr lang="en-US" altLang="ko-KR" sz="2400" b="1" dirty="0">
                <a:solidFill>
                  <a:srgbClr val="FF0000"/>
                </a:solidFill>
              </a:rPr>
              <a:t>case</a:t>
            </a:r>
            <a:r>
              <a:rPr lang="ko-KR" altLang="en-US" sz="2400" b="1" dirty="0">
                <a:solidFill>
                  <a:srgbClr val="FF0000"/>
                </a:solidFill>
              </a:rPr>
              <a:t>보다 아래</a:t>
            </a:r>
            <a:r>
              <a:rPr lang="ko-KR" altLang="en-US" sz="2400" b="1" dirty="0"/>
              <a:t>에 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37939-F301-73AA-7FA4-6FB133A8B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2924908"/>
            <a:ext cx="8486071" cy="27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38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9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case-when – case</a:t>
            </a:r>
            <a:r>
              <a:rPr lang="ko-KR" altLang="en-US" sz="3200" b="1" dirty="0"/>
              <a:t>에 중첩된 </a:t>
            </a:r>
            <a:r>
              <a:rPr lang="en-US" altLang="ko-KR" sz="3200" b="1" dirty="0"/>
              <a:t>if</a:t>
            </a:r>
            <a:r>
              <a:rPr lang="ko-KR" altLang="en-US" sz="3200" b="1" dirty="0"/>
              <a:t>문을 처리</a:t>
            </a:r>
            <a:endParaRPr lang="en-US" altLang="ko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BE75B-C494-119D-FE5A-D9F9602C4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85" y="2303721"/>
            <a:ext cx="4201612" cy="3623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B8B6B8-76C3-B3D0-7AD4-F1A58FF04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66" y="2227048"/>
            <a:ext cx="6952285" cy="26966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084FA328-C7DB-C49A-C4DF-66E5E83BDF44}"/>
              </a:ext>
            </a:extLst>
          </p:cNvPr>
          <p:cNvSpPr/>
          <p:nvPr/>
        </p:nvSpPr>
        <p:spPr>
          <a:xfrm rot="16200000">
            <a:off x="4990235" y="3250531"/>
            <a:ext cx="435428" cy="53702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38105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9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참조변수와 인스턴스의 연결</a:t>
            </a:r>
            <a:r>
              <a:rPr lang="en-US" altLang="ko-KR" sz="3200" b="1" dirty="0"/>
              <a:t>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41C4-EB79-8BC5-E52E-80D236D377C0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메서드는 항상 객체의 타입에 정의된 것이 호출됨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참조변수 타입과 관계</a:t>
            </a:r>
            <a:r>
              <a:rPr lang="en-US" altLang="ko-KR" sz="2400" b="1" dirty="0"/>
              <a:t>x)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E8C21-9E49-FF2E-63AF-19CBC5439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2" y="2754024"/>
            <a:ext cx="4942114" cy="36177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DE0151-D75C-5FE2-B03E-8E3BBA6BE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693" y="2697842"/>
            <a:ext cx="4298978" cy="222400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5CD276-D46A-DEA4-C743-68F2E8576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602" y="4682784"/>
            <a:ext cx="18923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10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9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참조변수와 인스턴스의 연결</a:t>
            </a:r>
            <a:r>
              <a:rPr lang="en-US" altLang="ko-KR" sz="3200" b="1" dirty="0"/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41C4-EB79-8BC5-E52E-80D236D377C0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메서드는 항상 객체의 타입에 정의된 것이 호출됨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참조변수 타입과 관계</a:t>
            </a:r>
            <a:r>
              <a:rPr lang="en-US" altLang="ko-KR" sz="2400" b="1" dirty="0"/>
              <a:t>x)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0DD97-0529-7131-F2E3-9B553EAF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12" y="2731184"/>
            <a:ext cx="5143437" cy="2347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E8CA0-FBE4-5F55-9444-A4F7C8FC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287" y="2730793"/>
            <a:ext cx="4464415" cy="24039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5E90FC-61DE-F2D4-14F4-65651E135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458" y="4851596"/>
            <a:ext cx="1905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96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9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참조변수와 인스턴스의 연결</a:t>
            </a:r>
            <a:r>
              <a:rPr lang="en-US" altLang="ko-KR" sz="3200" b="1" dirty="0"/>
              <a:t>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41C4-EB79-8BC5-E52E-80D236D377C0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메서드는 항상 객체의 타입에 정의된 것이 호출됨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참조변수 타입과 관계</a:t>
            </a:r>
            <a:r>
              <a:rPr lang="en-US" altLang="ko-KR" sz="2400" b="1" dirty="0"/>
              <a:t>x)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0DD97-0529-7131-F2E3-9B553EAF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12" y="2731184"/>
            <a:ext cx="5143437" cy="2347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E8CA0-FBE4-5F55-9444-A4F7C8FC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287" y="2730793"/>
            <a:ext cx="4464415" cy="24039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5E90FC-61DE-F2D4-14F4-65651E135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458" y="4851596"/>
            <a:ext cx="1905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44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클래스 간의 관계 결정하기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상속</a:t>
            </a:r>
            <a:r>
              <a:rPr lang="en-US" altLang="ko-KR" sz="3200" b="1" dirty="0"/>
              <a:t>?</a:t>
            </a:r>
            <a:r>
              <a:rPr lang="ko-KR" altLang="en-US" sz="3200" b="1" dirty="0"/>
              <a:t> 포함</a:t>
            </a:r>
            <a:r>
              <a:rPr lang="en-US" altLang="ko-KR" sz="3200" b="1" dirty="0"/>
              <a:t>?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4BEFD-4546-D8D6-E39D-3F12D9A1A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2227519"/>
            <a:ext cx="8703890" cy="169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551704-9FAD-3507-A4BD-2A6FF46EB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858" y="1396999"/>
            <a:ext cx="2641600" cy="116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32260-2DA8-9F4C-BE2B-B21E617AB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234" y="4109357"/>
            <a:ext cx="7301595" cy="973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BE5027-64CD-B5ED-1BA5-44F271FA2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585" y="5228771"/>
            <a:ext cx="6446158" cy="98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7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9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참조변수와 인스턴스의 연결</a:t>
            </a:r>
            <a:r>
              <a:rPr lang="en-US" altLang="ko-KR" sz="3200" b="1" dirty="0"/>
              <a:t>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41C4-EB79-8BC5-E52E-80D236D377C0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메서드는 항상 객체의 타입에 정의된 것이 호출됨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참조변수 타입과 관계</a:t>
            </a:r>
            <a:r>
              <a:rPr lang="en-US" altLang="ko-KR" sz="2400" b="1" dirty="0"/>
              <a:t>x)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E04D18-03A7-4C1E-C678-F50C0ED97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31" y="2663998"/>
            <a:ext cx="5635380" cy="399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86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799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매개변수의 </a:t>
            </a:r>
            <a:r>
              <a:rPr lang="ko-KR" altLang="en-US" sz="3200" b="1" dirty="0" err="1"/>
              <a:t>다형성</a:t>
            </a:r>
            <a:endParaRPr lang="en-US" altLang="ko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41C4-EB79-8BC5-E52E-80D236D377C0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참조형 매개변수</a:t>
            </a:r>
            <a:r>
              <a:rPr lang="ko-KR" altLang="en-US" sz="2400" b="1" dirty="0"/>
              <a:t>에 </a:t>
            </a:r>
            <a:r>
              <a:rPr lang="ko-KR" altLang="en-US" sz="2400" b="1" dirty="0">
                <a:solidFill>
                  <a:srgbClr val="FF0000"/>
                </a:solidFill>
              </a:rPr>
              <a:t>자신 </a:t>
            </a:r>
            <a:r>
              <a:rPr lang="en-US" altLang="ko-KR" sz="2400" b="1" dirty="0">
                <a:solidFill>
                  <a:srgbClr val="FF0000"/>
                </a:solidFill>
              </a:rPr>
              <a:t>or</a:t>
            </a:r>
            <a:r>
              <a:rPr lang="ko-KR" altLang="en-US" sz="2400" b="1" dirty="0">
                <a:solidFill>
                  <a:srgbClr val="FF0000"/>
                </a:solidFill>
              </a:rPr>
              <a:t> 자손 타입</a:t>
            </a:r>
            <a:r>
              <a:rPr lang="ko-KR" altLang="en-US" sz="2400" b="1" dirty="0"/>
              <a:t>의 객체 대입 가능 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618B53-BBBA-E893-14AC-E04CF01B9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67" y="2742909"/>
            <a:ext cx="4622800" cy="3848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E84D26-17C8-E96F-0129-693A3DB53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314" y="2744568"/>
            <a:ext cx="4845440" cy="11923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EB3A13-2EA2-D876-37DC-67B514619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247" y="4072792"/>
            <a:ext cx="4845440" cy="106231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9394F48A-9C4B-9B4D-51B7-F5B9B8FD284B}"/>
              </a:ext>
            </a:extLst>
          </p:cNvPr>
          <p:cNvSpPr/>
          <p:nvPr/>
        </p:nvSpPr>
        <p:spPr>
          <a:xfrm>
            <a:off x="7705299" y="3812346"/>
            <a:ext cx="435428" cy="52050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0DF85B-88BE-E850-CE9A-ADB3F060D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172" y="5342012"/>
            <a:ext cx="4832447" cy="10057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98058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하나의 배열</a:t>
            </a:r>
            <a:r>
              <a:rPr lang="ko-KR" altLang="en-US" sz="3200" b="1" dirty="0"/>
              <a:t>에 </a:t>
            </a:r>
            <a:r>
              <a:rPr lang="ko-KR" altLang="en-US" sz="3200" b="1" dirty="0">
                <a:solidFill>
                  <a:srgbClr val="FF0000"/>
                </a:solidFill>
              </a:rPr>
              <a:t>여러 종류</a:t>
            </a:r>
            <a:r>
              <a:rPr lang="ko-KR" altLang="en-US" sz="3200" b="1" dirty="0"/>
              <a:t>의 객체를 저장</a:t>
            </a:r>
            <a:endParaRPr lang="en-US" altLang="ko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841C4-EB79-8BC5-E52E-80D236D377C0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참조형 매개변수</a:t>
            </a:r>
            <a:r>
              <a:rPr lang="ko-KR" altLang="en-US" sz="2400" b="1" dirty="0"/>
              <a:t>에 </a:t>
            </a:r>
            <a:r>
              <a:rPr lang="ko-KR" altLang="en-US" sz="2400" b="1" dirty="0">
                <a:solidFill>
                  <a:srgbClr val="FF0000"/>
                </a:solidFill>
              </a:rPr>
              <a:t>자신 </a:t>
            </a:r>
            <a:r>
              <a:rPr lang="en-US" altLang="ko-KR" sz="2400" b="1" dirty="0">
                <a:solidFill>
                  <a:srgbClr val="FF0000"/>
                </a:solidFill>
              </a:rPr>
              <a:t>or</a:t>
            </a:r>
            <a:r>
              <a:rPr lang="ko-KR" altLang="en-US" sz="2400" b="1" dirty="0">
                <a:solidFill>
                  <a:srgbClr val="FF0000"/>
                </a:solidFill>
              </a:rPr>
              <a:t> 자손 타입</a:t>
            </a:r>
            <a:r>
              <a:rPr lang="ko-KR" altLang="en-US" sz="2400" b="1" dirty="0"/>
              <a:t>의 객체 대입 가능 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1DE4C-E47C-1944-2777-65D6B754F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26" y="2786672"/>
            <a:ext cx="4186135" cy="1152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F0E23-BBDA-4E28-1343-3192647B7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46" y="4252057"/>
            <a:ext cx="7295936" cy="14734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1756302C-013B-DB7A-51C5-00A85D8CAEF3}"/>
              </a:ext>
            </a:extLst>
          </p:cNvPr>
          <p:cNvSpPr/>
          <p:nvPr/>
        </p:nvSpPr>
        <p:spPr>
          <a:xfrm>
            <a:off x="4413459" y="3826414"/>
            <a:ext cx="435428" cy="52050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19397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하나의 배열</a:t>
            </a:r>
            <a:r>
              <a:rPr lang="ko-KR" altLang="en-US" sz="3200" b="1" dirty="0"/>
              <a:t>에 </a:t>
            </a:r>
            <a:r>
              <a:rPr lang="ko-KR" altLang="en-US" sz="3200" b="1" dirty="0">
                <a:solidFill>
                  <a:srgbClr val="FF0000"/>
                </a:solidFill>
              </a:rPr>
              <a:t>여러 종류</a:t>
            </a:r>
            <a:r>
              <a:rPr lang="ko-KR" altLang="en-US" sz="3200" b="1" dirty="0"/>
              <a:t>의 객체를 저장</a:t>
            </a:r>
            <a:endParaRPr lang="en-US" altLang="ko-KR" sz="3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8EF155-6212-5D9D-447E-CAAFAAAD5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27" y="2241851"/>
            <a:ext cx="8326151" cy="42011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A41816-818C-1D31-2BEE-B84638356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082" y="1619152"/>
            <a:ext cx="3759200" cy="1397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3098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추상 클래스</a:t>
            </a:r>
            <a:r>
              <a:rPr lang="en-US" altLang="ko-KR" sz="3200" b="1" dirty="0"/>
              <a:t>(abstract class)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E0422-D806-F5E3-3AB1-FD0A04029CF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미완성 설계도</a:t>
            </a:r>
            <a:r>
              <a:rPr lang="en-US" altLang="ko-KR" sz="2400" b="1" dirty="0"/>
              <a:t>(template), </a:t>
            </a:r>
            <a:r>
              <a:rPr lang="ko-KR" altLang="en-US" sz="2400" b="1" dirty="0"/>
              <a:t>추상 메서드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미완성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몸통</a:t>
            </a:r>
            <a:r>
              <a:rPr lang="en-US" altLang="ko-KR" sz="2400" b="1" dirty="0"/>
              <a:t>x)</a:t>
            </a:r>
            <a:r>
              <a:rPr lang="ko-KR" altLang="en-US" sz="2400" b="1" dirty="0" err="1"/>
              <a:t>를</a:t>
            </a:r>
            <a:r>
              <a:rPr lang="ko-KR" altLang="en-US" sz="2400" b="1" dirty="0"/>
              <a:t> 가진 클래스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00826-AE9A-16DC-A870-25CDAF42D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36" y="2916018"/>
            <a:ext cx="8001754" cy="310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377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201B5-D19D-E63E-B8E3-2CF3EC776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3" y="1242954"/>
            <a:ext cx="7859487" cy="52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19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43415-818B-BC67-EE7B-AA7939DDE045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추상 클래스의 작성</a:t>
            </a:r>
            <a:endParaRPr lang="en-US" altLang="ko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0513B3-280D-FDB1-50C2-E5C5C72D8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36" y="2290130"/>
            <a:ext cx="10306106" cy="1271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9CAB7F-2696-3377-7E4E-03A185836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36" y="3525282"/>
            <a:ext cx="10381400" cy="132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865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추상 클래스</a:t>
            </a:r>
            <a:r>
              <a:rPr lang="en-US" altLang="ko-KR" sz="3200" b="1" dirty="0"/>
              <a:t>(abstract class)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E0422-D806-F5E3-3AB1-FD0A04029CF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미완성 설계도</a:t>
            </a:r>
            <a:r>
              <a:rPr lang="en-US" altLang="ko-KR" sz="2400" b="1" dirty="0"/>
              <a:t>(template), </a:t>
            </a:r>
            <a:r>
              <a:rPr lang="ko-KR" altLang="en-US" sz="2400" b="1" dirty="0"/>
              <a:t>추상 메서드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미완성</a:t>
            </a:r>
            <a:r>
              <a:rPr lang="en-US" altLang="ko-KR" sz="2400" b="1" dirty="0"/>
              <a:t>)</a:t>
            </a:r>
            <a:r>
              <a:rPr lang="ko-KR" altLang="en-US" sz="2400" b="1" dirty="0" err="1"/>
              <a:t>를</a:t>
            </a:r>
            <a:r>
              <a:rPr lang="ko-KR" altLang="en-US" sz="2400" b="1" dirty="0"/>
              <a:t> 가진 클래스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객체 생성</a:t>
            </a:r>
            <a:r>
              <a:rPr lang="en-US" altLang="ko-KR" sz="2400" b="1" dirty="0"/>
              <a:t>x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00826-AE9A-16DC-A870-25CDAF42D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36" y="2916018"/>
            <a:ext cx="8001754" cy="310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379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DFE59-78DE-D325-608B-09330B42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70" y="1153551"/>
            <a:ext cx="6859781" cy="570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DAF064-803F-F4B7-48E7-99011A3AE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627" y="2080748"/>
            <a:ext cx="4442084" cy="18441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11536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862A7F-8C15-625D-1D70-C760998CD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89" y="1455489"/>
            <a:ext cx="5548569" cy="47202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19C688-7F32-AC67-1CA0-70304FD81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952" y="1608211"/>
            <a:ext cx="3924300" cy="1193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0FE380-C20A-59ED-AE75-84B2F53D9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472" y="2932430"/>
            <a:ext cx="5307916" cy="31055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1A8340B2-0B30-ECC6-82B2-28D379E2C230}"/>
              </a:ext>
            </a:extLst>
          </p:cNvPr>
          <p:cNvSpPr/>
          <p:nvPr/>
        </p:nvSpPr>
        <p:spPr>
          <a:xfrm rot="16200000">
            <a:off x="5948157" y="1862768"/>
            <a:ext cx="435428" cy="684019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16C7237B-0BE7-826C-0BBA-8FDE9CA619C5}"/>
              </a:ext>
            </a:extLst>
          </p:cNvPr>
          <p:cNvSpPr/>
          <p:nvPr/>
        </p:nvSpPr>
        <p:spPr>
          <a:xfrm rot="16200000">
            <a:off x="5926386" y="4159654"/>
            <a:ext cx="435428" cy="684019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43766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클래스 간의 관계 결정하기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예제</a:t>
            </a:r>
            <a:r>
              <a:rPr lang="en-US" altLang="ko-KR" sz="3200" b="1" dirty="0"/>
              <a:t>7-3</a:t>
            </a:r>
            <a:endParaRPr lang="en-KR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824239-E4E6-5D51-369E-761DD86C0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199968"/>
            <a:ext cx="8327572" cy="27502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4E1D9E-7017-FE2C-A0AD-715E5DAAD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49" y="1420586"/>
            <a:ext cx="3464378" cy="10940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9F86C9-6CF9-283B-3F4A-A21A7A28B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9914" y="2254249"/>
            <a:ext cx="3175000" cy="9549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721BA7-433C-D942-84D1-A6F62CE8D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654" y="4342918"/>
            <a:ext cx="4985658" cy="240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131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1BA35A-CC1B-7666-E706-42D45ED2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84" y="1399720"/>
            <a:ext cx="7691776" cy="2637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E58E6-59E6-6536-4040-F61BCEEE2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190" y="4350379"/>
            <a:ext cx="6870284" cy="231211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0AA524-86AB-8083-4E6F-1CA99F3AD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426" y="1073639"/>
            <a:ext cx="4433374" cy="13486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042430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7-8</a:t>
            </a:r>
            <a:r>
              <a:rPr lang="ko-KR" altLang="en-US" b="1" dirty="0"/>
              <a:t> 인터페이스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</a:t>
            </a:r>
            <a:r>
              <a:rPr lang="en-US" altLang="ko-KR" sz="3200" b="1" dirty="0"/>
              <a:t>(interface)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E0422-D806-F5E3-3AB1-FD0A04029CF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추상 메서드의 집합</a:t>
            </a:r>
            <a:r>
              <a:rPr lang="en-US" altLang="ko-KR" sz="2400" b="1" dirty="0"/>
              <a:t>(+</a:t>
            </a:r>
            <a:r>
              <a:rPr lang="ko-KR" altLang="en-US" sz="2400" b="1" dirty="0"/>
              <a:t>상수</a:t>
            </a:r>
            <a:r>
              <a:rPr lang="en-US" altLang="ko-KR" sz="2400" b="1" dirty="0"/>
              <a:t>)</a:t>
            </a:r>
            <a:endParaRPr lang="en-KR" sz="2400" b="1" dirty="0"/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9108366D-4F24-74C9-59A4-E026E6C08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300" y="2909572"/>
            <a:ext cx="8604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 dirty="0">
                <a:latin typeface="견명조" pitchFamily="18" charset="-127"/>
              </a:rPr>
              <a:t>  - </a:t>
            </a:r>
            <a:r>
              <a:rPr lang="ko-KR" altLang="en-US" sz="2400" dirty="0">
                <a:latin typeface="견명조" pitchFamily="18" charset="-127"/>
              </a:rPr>
              <a:t>높은 추상화</a:t>
            </a:r>
            <a:r>
              <a:rPr lang="en-US" altLang="ko-KR" sz="2400" dirty="0">
                <a:latin typeface="견명조" pitchFamily="18" charset="-127"/>
              </a:rPr>
              <a:t>.</a:t>
            </a:r>
            <a:r>
              <a:rPr lang="ko-KR" altLang="en-US" sz="2400" dirty="0">
                <a:latin typeface="견명조" pitchFamily="18" charset="-127"/>
              </a:rPr>
              <a:t> 껍데기</a:t>
            </a:r>
            <a:r>
              <a:rPr lang="en-US" altLang="ko-KR" sz="2400" dirty="0">
                <a:latin typeface="견명조" pitchFamily="18" charset="-127"/>
              </a:rPr>
              <a:t>(</a:t>
            </a:r>
            <a:r>
              <a:rPr lang="ko-KR" altLang="en-US" sz="2400" dirty="0">
                <a:latin typeface="견명조" pitchFamily="18" charset="-127"/>
              </a:rPr>
              <a:t>구현</a:t>
            </a:r>
            <a:r>
              <a:rPr lang="en-US" altLang="ko-KR" sz="2400" dirty="0">
                <a:latin typeface="견명조" pitchFamily="18" charset="-127"/>
              </a:rPr>
              <a:t>x)</a:t>
            </a: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C7E550F0-5DB9-02DB-1CE9-2DD12DDCA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186" y="3472001"/>
            <a:ext cx="9600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 dirty="0">
                <a:latin typeface="견명조" pitchFamily="18" charset="-127"/>
              </a:rPr>
              <a:t>  - </a:t>
            </a:r>
            <a:r>
              <a:rPr lang="ko-KR" altLang="en-US" sz="2400" dirty="0">
                <a:latin typeface="견명조" pitchFamily="18" charset="-127"/>
              </a:rPr>
              <a:t>선언</a:t>
            </a:r>
            <a:r>
              <a:rPr lang="en-US" altLang="ko-KR" sz="2400" dirty="0">
                <a:latin typeface="견명조" pitchFamily="18" charset="-127"/>
              </a:rPr>
              <a:t>(</a:t>
            </a:r>
            <a:r>
              <a:rPr lang="ko-KR" altLang="en-US" sz="2400" dirty="0">
                <a:latin typeface="견명조" pitchFamily="18" charset="-127"/>
              </a:rPr>
              <a:t>껍데기</a:t>
            </a:r>
            <a:r>
              <a:rPr lang="en-US" altLang="ko-KR" sz="2400" dirty="0">
                <a:latin typeface="견명조" pitchFamily="18" charset="-127"/>
              </a:rPr>
              <a:t>)</a:t>
            </a:r>
            <a:r>
              <a:rPr lang="ko-KR" altLang="en-US" sz="2400" dirty="0">
                <a:latin typeface="견명조" pitchFamily="18" charset="-127"/>
              </a:rPr>
              <a:t>과 구현</a:t>
            </a:r>
            <a:r>
              <a:rPr lang="en-US" altLang="ko-KR" sz="2400" dirty="0">
                <a:latin typeface="견명조" pitchFamily="18" charset="-127"/>
              </a:rPr>
              <a:t>(</a:t>
            </a:r>
            <a:r>
              <a:rPr lang="ko-KR" altLang="en-US" sz="2400" dirty="0">
                <a:latin typeface="견명조" pitchFamily="18" charset="-127"/>
              </a:rPr>
              <a:t>알맹이</a:t>
            </a:r>
            <a:r>
              <a:rPr lang="en-US" altLang="ko-KR" sz="2400" dirty="0">
                <a:latin typeface="견명조" pitchFamily="18" charset="-127"/>
              </a:rPr>
              <a:t>)</a:t>
            </a:r>
            <a:r>
              <a:rPr lang="ko-KR" altLang="en-US" sz="2400" dirty="0">
                <a:latin typeface="견명조" pitchFamily="18" charset="-127"/>
              </a:rPr>
              <a:t>의 분리</a:t>
            </a:r>
            <a:endParaRPr lang="en-US" altLang="ko-KR" sz="2400" dirty="0">
              <a:latin typeface="견명조" pitchFamily="18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8DE674-B213-6DE0-1E55-C64FE566BCB7}"/>
              </a:ext>
            </a:extLst>
          </p:cNvPr>
          <p:cNvGrpSpPr/>
          <p:nvPr/>
        </p:nvGrpSpPr>
        <p:grpSpPr>
          <a:xfrm>
            <a:off x="6988266" y="1655888"/>
            <a:ext cx="4724400" cy="2072105"/>
            <a:chOff x="3975100" y="3998494"/>
            <a:chExt cx="4724400" cy="20721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380E358-6B74-DAE7-C0D0-E77FA5B3E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5100" y="3998494"/>
              <a:ext cx="4724400" cy="2072105"/>
            </a:xfrm>
            <a:prstGeom prst="rect">
              <a:avLst/>
            </a:prstGeom>
          </p:spPr>
        </p:pic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BAE9D087-2E62-EF03-4778-73AF4EA51FF5}"/>
                </a:ext>
              </a:extLst>
            </p:cNvPr>
            <p:cNvSpPr/>
            <p:nvPr/>
          </p:nvSpPr>
          <p:spPr>
            <a:xfrm>
              <a:off x="5549900" y="5016500"/>
              <a:ext cx="723900" cy="36830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FFDF04A-32C6-B6EB-9AB2-69178E484E42}"/>
              </a:ext>
            </a:extLst>
          </p:cNvPr>
          <p:cNvSpPr txBox="1"/>
          <p:nvPr/>
        </p:nvSpPr>
        <p:spPr>
          <a:xfrm>
            <a:off x="1219959" y="4023615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</a:t>
            </a:r>
            <a:r>
              <a:rPr lang="ko-KR" altLang="en-US" sz="2400" dirty="0"/>
              <a:t> </a:t>
            </a:r>
            <a:r>
              <a:rPr lang="en-US" altLang="ko-KR" sz="2400" dirty="0"/>
              <a:t> static</a:t>
            </a:r>
            <a:r>
              <a:rPr lang="ko-KR" altLang="en-US" sz="2400" dirty="0"/>
              <a:t>메서드</a:t>
            </a:r>
            <a:r>
              <a:rPr lang="en-US" altLang="ko-KR" sz="2400" dirty="0"/>
              <a:t>(JDK 8),</a:t>
            </a:r>
            <a:r>
              <a:rPr lang="ko-KR" altLang="en-US" sz="2400" dirty="0"/>
              <a:t> 디폴트 메서드</a:t>
            </a:r>
            <a:r>
              <a:rPr lang="en-US" altLang="ko-KR" sz="2400" dirty="0"/>
              <a:t>(JDK 8), private</a:t>
            </a:r>
            <a:r>
              <a:rPr lang="ko-KR" altLang="en-US" sz="2400" dirty="0"/>
              <a:t>메서드</a:t>
            </a:r>
            <a:r>
              <a:rPr lang="en-US" altLang="ko-KR" sz="2400" dirty="0"/>
              <a:t>(JDK 9)</a:t>
            </a:r>
            <a:endParaRPr lang="en-K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80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인터페이스의 작성</a:t>
            </a:r>
            <a:endParaRPr lang="en-US" altLang="ko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B93507-2E2B-25C5-DA81-F93382E13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66" y="2778562"/>
            <a:ext cx="6216995" cy="1413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추상 메서드 </a:t>
            </a:r>
            <a:r>
              <a:rPr lang="en-US" altLang="ko-KR" sz="2400" b="1" dirty="0">
                <a:solidFill>
                  <a:srgbClr val="FF0000"/>
                </a:solidFill>
              </a:rPr>
              <a:t>(public abstract)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/>
              <a:t>+</a:t>
            </a:r>
            <a:r>
              <a:rPr lang="ko-KR" altLang="en-US" sz="2400" b="1" dirty="0"/>
              <a:t> 상수</a:t>
            </a:r>
            <a:r>
              <a:rPr lang="en-US" altLang="ko-KR" sz="2400" b="1" dirty="0"/>
              <a:t>(public static)</a:t>
            </a:r>
            <a:endParaRPr lang="en-KR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AF536-1858-CE57-BA18-92B188DFD2B5}"/>
              </a:ext>
            </a:extLst>
          </p:cNvPr>
          <p:cNvSpPr txBox="1"/>
          <p:nvPr/>
        </p:nvSpPr>
        <p:spPr>
          <a:xfrm>
            <a:off x="845491" y="445673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</a:t>
            </a:r>
            <a:r>
              <a:rPr lang="ko-KR" altLang="en-US" sz="2400" dirty="0"/>
              <a:t> </a:t>
            </a:r>
            <a:r>
              <a:rPr lang="en-US" altLang="ko-KR" sz="2400" dirty="0"/>
              <a:t>JDK 8</a:t>
            </a:r>
            <a:r>
              <a:rPr lang="ko-KR" altLang="en-US" sz="2400" dirty="0" err="1"/>
              <a:t>부터</a:t>
            </a:r>
            <a:r>
              <a:rPr lang="ko-KR" altLang="en-US" sz="2400" dirty="0"/>
              <a:t> </a:t>
            </a:r>
            <a:r>
              <a:rPr lang="en-US" altLang="ko-KR" sz="2400" dirty="0"/>
              <a:t>static</a:t>
            </a:r>
            <a:r>
              <a:rPr lang="ko-KR" altLang="en-US" sz="2400" dirty="0"/>
              <a:t>메서드</a:t>
            </a:r>
            <a:r>
              <a:rPr lang="en-US" altLang="ko-KR" sz="2400" dirty="0"/>
              <a:t>,</a:t>
            </a:r>
            <a:r>
              <a:rPr lang="ko-KR" altLang="en-US" sz="2400" dirty="0"/>
              <a:t> 디폴트 메서드 허용</a:t>
            </a:r>
            <a:endParaRPr lang="en-KR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E9205-2DA5-3129-4F3C-F3ED71D44D17}"/>
              </a:ext>
            </a:extLst>
          </p:cNvPr>
          <p:cNvSpPr txBox="1"/>
          <p:nvPr/>
        </p:nvSpPr>
        <p:spPr>
          <a:xfrm>
            <a:off x="845491" y="49810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-</a:t>
            </a:r>
            <a:r>
              <a:rPr lang="ko-KR" altLang="en-US" sz="2400" dirty="0"/>
              <a:t> </a:t>
            </a:r>
            <a:r>
              <a:rPr lang="en-US" altLang="ko-KR" sz="2400" dirty="0"/>
              <a:t>JDK 9</a:t>
            </a:r>
            <a:r>
              <a:rPr lang="ko-KR" altLang="en-US" sz="2400" dirty="0" err="1"/>
              <a:t>부터</a:t>
            </a:r>
            <a:r>
              <a:rPr lang="ko-KR" altLang="en-US" sz="2400" dirty="0"/>
              <a:t> </a:t>
            </a:r>
            <a:r>
              <a:rPr lang="en-US" altLang="ko-KR" sz="2400" dirty="0"/>
              <a:t>private</a:t>
            </a:r>
            <a:r>
              <a:rPr lang="ko-KR" altLang="en-US" sz="2400" dirty="0"/>
              <a:t>메서드 허용</a:t>
            </a:r>
            <a:endParaRPr lang="en-KR" sz="2400" dirty="0">
              <a:solidFill>
                <a:srgbClr val="FF0000"/>
              </a:solidFill>
            </a:endParaRPr>
          </a:p>
        </p:txBody>
      </p:sp>
      <p:grpSp>
        <p:nvGrpSpPr>
          <p:cNvPr id="4" name="Group 51">
            <a:extLst>
              <a:ext uri="{FF2B5EF4-FFF2-40B4-BE49-F238E27FC236}">
                <a16:creationId xmlns:a16="http://schemas.microsoft.com/office/drawing/2014/main" id="{A4CBF40C-9A21-6B45-16BC-504FC6C83FCA}"/>
              </a:ext>
            </a:extLst>
          </p:cNvPr>
          <p:cNvGrpSpPr>
            <a:grpSpLocks/>
          </p:cNvGrpSpPr>
          <p:nvPr/>
        </p:nvGrpSpPr>
        <p:grpSpPr bwMode="auto">
          <a:xfrm>
            <a:off x="7597095" y="1768703"/>
            <a:ext cx="4033837" cy="2195512"/>
            <a:chOff x="3061" y="1321"/>
            <a:chExt cx="2541" cy="1383"/>
          </a:xfrm>
        </p:grpSpPr>
        <p:grpSp>
          <p:nvGrpSpPr>
            <p:cNvPr id="7" name="Group 23">
              <a:extLst>
                <a:ext uri="{FF2B5EF4-FFF2-40B4-BE49-F238E27FC236}">
                  <a16:creationId xmlns:a16="http://schemas.microsoft.com/office/drawing/2014/main" id="{216035AA-484A-E56B-D6FE-ABF5713B3C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2" y="1321"/>
              <a:ext cx="1520" cy="1383"/>
              <a:chOff x="2925" y="1888"/>
              <a:chExt cx="1520" cy="1383"/>
            </a:xfrm>
          </p:grpSpPr>
          <p:sp>
            <p:nvSpPr>
              <p:cNvPr id="26" name="AutoShape 24">
                <a:extLst>
                  <a:ext uri="{FF2B5EF4-FFF2-40B4-BE49-F238E27FC236}">
                    <a16:creationId xmlns:a16="http://schemas.microsoft.com/office/drawing/2014/main" id="{FEC83585-3A4E-BD1F-CD83-12DD392D8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5" y="1888"/>
                <a:ext cx="1520" cy="1383"/>
              </a:xfrm>
              <a:prstGeom prst="octagon">
                <a:avLst>
                  <a:gd name="adj" fmla="val 29287"/>
                </a:avLst>
              </a:prstGeom>
              <a:solidFill>
                <a:srgbClr val="FFFF66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7" name="AutoShape 25">
                <a:extLst>
                  <a:ext uri="{FF2B5EF4-FFF2-40B4-BE49-F238E27FC236}">
                    <a16:creationId xmlns:a16="http://schemas.microsoft.com/office/drawing/2014/main" id="{BA1ABFAD-3DF1-10AE-A2F5-3C83C47272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115"/>
                <a:ext cx="975" cy="930"/>
              </a:xfrm>
              <a:prstGeom prst="octagon">
                <a:avLst>
                  <a:gd name="adj" fmla="val 29287"/>
                </a:avLst>
              </a:prstGeom>
              <a:solidFill>
                <a:srgbClr val="FFFF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8" name="Oval 26">
                <a:extLst>
                  <a:ext uri="{FF2B5EF4-FFF2-40B4-BE49-F238E27FC236}">
                    <a16:creationId xmlns:a16="http://schemas.microsoft.com/office/drawing/2014/main" id="{22DBAD5D-C0EA-F076-5F2B-B12848D27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1" y="2409"/>
                <a:ext cx="250" cy="250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29" name="Oval 27">
                <a:extLst>
                  <a:ext uri="{FF2B5EF4-FFF2-40B4-BE49-F238E27FC236}">
                    <a16:creationId xmlns:a16="http://schemas.microsoft.com/office/drawing/2014/main" id="{043D7C8A-DAD0-D388-644B-AFFB621A6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659"/>
                <a:ext cx="250" cy="250"/>
              </a:xfrm>
              <a:prstGeom prst="ellipse">
                <a:avLst/>
              </a:prstGeom>
              <a:solidFill>
                <a:srgbClr val="CCF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30" name="Line 28">
                <a:extLst>
                  <a:ext uri="{FF2B5EF4-FFF2-40B4-BE49-F238E27FC236}">
                    <a16:creationId xmlns:a16="http://schemas.microsoft.com/office/drawing/2014/main" id="{827EE0B6-FEE3-B0FD-4306-D1A7AA2E7C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4" y="1888"/>
                <a:ext cx="131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1" name="Line 29">
                <a:extLst>
                  <a:ext uri="{FF2B5EF4-FFF2-40B4-BE49-F238E27FC236}">
                    <a16:creationId xmlns:a16="http://schemas.microsoft.com/office/drawing/2014/main" id="{9384D321-8735-33C3-9B01-D2EACC481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5" y="2296"/>
                <a:ext cx="273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2" name="Line 30">
                <a:extLst>
                  <a:ext uri="{FF2B5EF4-FFF2-40B4-BE49-F238E27FC236}">
                    <a16:creationId xmlns:a16="http://schemas.microsoft.com/office/drawing/2014/main" id="{4B4A2496-19C2-4849-916B-8D17EA1503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5" y="2772"/>
                <a:ext cx="273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3" name="Line 31">
                <a:extLst>
                  <a:ext uri="{FF2B5EF4-FFF2-40B4-BE49-F238E27FC236}">
                    <a16:creationId xmlns:a16="http://schemas.microsoft.com/office/drawing/2014/main" id="{87ABD7F4-4646-8908-30F0-A21169DDBA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4" y="3044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4" name="Line 32">
                <a:extLst>
                  <a:ext uri="{FF2B5EF4-FFF2-40B4-BE49-F238E27FC236}">
                    <a16:creationId xmlns:a16="http://schemas.microsoft.com/office/drawing/2014/main" id="{F3112F49-390C-43E7-2A88-2EA71E368A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01" y="3044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5" name="Line 33">
                <a:extLst>
                  <a:ext uri="{FF2B5EF4-FFF2-40B4-BE49-F238E27FC236}">
                    <a16:creationId xmlns:a16="http://schemas.microsoft.com/office/drawing/2014/main" id="{31558980-F68F-1449-0193-18D0B12FA8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3" y="2773"/>
                <a:ext cx="272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6" name="Line 34">
                <a:extLst>
                  <a:ext uri="{FF2B5EF4-FFF2-40B4-BE49-F238E27FC236}">
                    <a16:creationId xmlns:a16="http://schemas.microsoft.com/office/drawing/2014/main" id="{3CBF9E9D-A46A-4784-9570-11816DBB4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73" y="2296"/>
                <a:ext cx="272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7" name="Line 35">
                <a:extLst>
                  <a:ext uri="{FF2B5EF4-FFF2-40B4-BE49-F238E27FC236}">
                    <a16:creationId xmlns:a16="http://schemas.microsoft.com/office/drawing/2014/main" id="{A339C1ED-FF37-EB89-AC61-DC0A200A1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01" y="1888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38" name="Oval 36">
                <a:extLst>
                  <a:ext uri="{FF2B5EF4-FFF2-40B4-BE49-F238E27FC236}">
                    <a16:creationId xmlns:a16="http://schemas.microsoft.com/office/drawing/2014/main" id="{863684A0-1F1D-F43E-6178-D50DC8481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2273"/>
                <a:ext cx="250" cy="250"/>
              </a:xfrm>
              <a:prstGeom prst="ellipse">
                <a:avLst/>
              </a:prstGeom>
              <a:solidFill>
                <a:srgbClr val="33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12" name="Group 37">
              <a:extLst>
                <a:ext uri="{FF2B5EF4-FFF2-40B4-BE49-F238E27FC236}">
                  <a16:creationId xmlns:a16="http://schemas.microsoft.com/office/drawing/2014/main" id="{83693B83-35DC-23A7-CFAE-8BD93CD427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047"/>
              <a:ext cx="589" cy="536"/>
              <a:chOff x="1859" y="1820"/>
              <a:chExt cx="1520" cy="1383"/>
            </a:xfrm>
          </p:grpSpPr>
          <p:sp>
            <p:nvSpPr>
              <p:cNvPr id="13" name="AutoShape 38">
                <a:extLst>
                  <a:ext uri="{FF2B5EF4-FFF2-40B4-BE49-F238E27FC236}">
                    <a16:creationId xmlns:a16="http://schemas.microsoft.com/office/drawing/2014/main" id="{164D12D2-AB21-65D2-F3EC-FAF405AB8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9" y="1820"/>
                <a:ext cx="1520" cy="1383"/>
              </a:xfrm>
              <a:prstGeom prst="octagon">
                <a:avLst>
                  <a:gd name="adj" fmla="val 29287"/>
                </a:avLst>
              </a:prstGeom>
              <a:solidFill>
                <a:srgbClr val="FFFF66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14" name="AutoShape 39">
                <a:extLst>
                  <a:ext uri="{FF2B5EF4-FFF2-40B4-BE49-F238E27FC236}">
                    <a16:creationId xmlns:a16="http://schemas.microsoft.com/office/drawing/2014/main" id="{7CEFC3CB-A1C1-4D82-ED51-CC0D125BC3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" y="2047"/>
                <a:ext cx="975" cy="930"/>
              </a:xfrm>
              <a:prstGeom prst="octagon">
                <a:avLst>
                  <a:gd name="adj" fmla="val 29287"/>
                </a:avLst>
              </a:prstGeom>
              <a:solidFill>
                <a:srgbClr val="FFFF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15" name="Oval 40">
                <a:extLst>
                  <a:ext uri="{FF2B5EF4-FFF2-40B4-BE49-F238E27FC236}">
                    <a16:creationId xmlns:a16="http://schemas.microsoft.com/office/drawing/2014/main" id="{3A41DEFD-3EA7-A3D3-0A0F-E3C65AB43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3" y="2319"/>
                <a:ext cx="250" cy="250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16" name="Oval 41">
                <a:extLst>
                  <a:ext uri="{FF2B5EF4-FFF2-40B4-BE49-F238E27FC236}">
                    <a16:creationId xmlns:a16="http://schemas.microsoft.com/office/drawing/2014/main" id="{563A1E59-E081-F71B-EB9D-D0E30D20F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591"/>
                <a:ext cx="250" cy="250"/>
              </a:xfrm>
              <a:prstGeom prst="ellipse">
                <a:avLst/>
              </a:prstGeom>
              <a:solidFill>
                <a:srgbClr val="CCF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17" name="Line 42">
                <a:extLst>
                  <a:ext uri="{FF2B5EF4-FFF2-40B4-BE49-F238E27FC236}">
                    <a16:creationId xmlns:a16="http://schemas.microsoft.com/office/drawing/2014/main" id="{6C446FDB-C22D-335E-0C83-0F4682FC14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8" y="1820"/>
                <a:ext cx="131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18" name="Line 43">
                <a:extLst>
                  <a:ext uri="{FF2B5EF4-FFF2-40B4-BE49-F238E27FC236}">
                    <a16:creationId xmlns:a16="http://schemas.microsoft.com/office/drawing/2014/main" id="{76A127C8-A395-37DA-610A-05706EBB67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2228"/>
                <a:ext cx="273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19" name="Line 44">
                <a:extLst>
                  <a:ext uri="{FF2B5EF4-FFF2-40B4-BE49-F238E27FC236}">
                    <a16:creationId xmlns:a16="http://schemas.microsoft.com/office/drawing/2014/main" id="{3C9965CD-B3A1-C712-4970-AFA8DCABBC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59" y="2704"/>
                <a:ext cx="273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20" name="Line 45">
                <a:extLst>
                  <a:ext uri="{FF2B5EF4-FFF2-40B4-BE49-F238E27FC236}">
                    <a16:creationId xmlns:a16="http://schemas.microsoft.com/office/drawing/2014/main" id="{D5F3AD13-6BA3-3902-F87F-591C2AE3AF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68" y="2976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21" name="Line 46">
                <a:extLst>
                  <a:ext uri="{FF2B5EF4-FFF2-40B4-BE49-F238E27FC236}">
                    <a16:creationId xmlns:a16="http://schemas.microsoft.com/office/drawing/2014/main" id="{2D87480D-293B-C592-0321-0E15A64A6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835" y="2976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22" name="Line 47">
                <a:extLst>
                  <a:ext uri="{FF2B5EF4-FFF2-40B4-BE49-F238E27FC236}">
                    <a16:creationId xmlns:a16="http://schemas.microsoft.com/office/drawing/2014/main" id="{0C04B669-EA16-D958-53CD-6170996F12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7" y="2705"/>
                <a:ext cx="272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23" name="Line 48">
                <a:extLst>
                  <a:ext uri="{FF2B5EF4-FFF2-40B4-BE49-F238E27FC236}">
                    <a16:creationId xmlns:a16="http://schemas.microsoft.com/office/drawing/2014/main" id="{DD6FDB19-076E-BA5C-C0D3-0D2E8829A3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07" y="2228"/>
                <a:ext cx="272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24" name="Line 49">
                <a:extLst>
                  <a:ext uri="{FF2B5EF4-FFF2-40B4-BE49-F238E27FC236}">
                    <a16:creationId xmlns:a16="http://schemas.microsoft.com/office/drawing/2014/main" id="{B7BB3193-D139-D842-BCC7-48CC764BA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5" y="1820"/>
                <a:ext cx="136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KR"/>
              </a:p>
            </p:txBody>
          </p:sp>
          <p:sp>
            <p:nvSpPr>
              <p:cNvPr id="25" name="Oval 50">
                <a:extLst>
                  <a:ext uri="{FF2B5EF4-FFF2-40B4-BE49-F238E27FC236}">
                    <a16:creationId xmlns:a16="http://schemas.microsoft.com/office/drawing/2014/main" id="{6911BB55-6545-0DD4-9CE0-3283BF0AD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3" y="2228"/>
                <a:ext cx="250" cy="250"/>
              </a:xfrm>
              <a:prstGeom prst="ellipse">
                <a:avLst/>
              </a:prstGeom>
              <a:solidFill>
                <a:srgbClr val="33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C19DCEE-186F-0257-3A67-5361A6049F2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7-8</a:t>
            </a:r>
            <a:r>
              <a:rPr lang="ko-KR" altLang="en-US" b="1" dirty="0"/>
              <a:t> 인터페이스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236471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인터페이스의 구현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implements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구현하는 인터페이스의 </a:t>
            </a:r>
            <a:r>
              <a:rPr lang="ko-KR" altLang="en-US" sz="2400" b="1" dirty="0">
                <a:solidFill>
                  <a:srgbClr val="FF0000"/>
                </a:solidFill>
              </a:rPr>
              <a:t>추상 메서드 몸통 만들기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523B02-09AD-26DE-F302-6C93CB0E1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09" y="2793173"/>
            <a:ext cx="6654800" cy="2146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94A36F-AAB2-821A-74D5-7148F38BB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02" y="5256417"/>
            <a:ext cx="6438900" cy="850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7ED916-215A-D50E-1636-B72C4D2D4B7C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7-8</a:t>
            </a:r>
            <a:r>
              <a:rPr lang="ko-KR" altLang="en-US" b="1" dirty="0"/>
              <a:t> 인터페이스</a:t>
            </a:r>
            <a:endParaRPr lang="en-K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38FC4-4CB9-7F91-CABA-59FBCA95A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533" y="1857238"/>
            <a:ext cx="3812626" cy="1164258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3818617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ED916-215A-D50E-1636-B72C4D2D4B7C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7-8</a:t>
            </a:r>
            <a:r>
              <a:rPr lang="ko-KR" altLang="en-US" b="1" dirty="0"/>
              <a:t> 인터페이스</a:t>
            </a:r>
            <a:endParaRPr lang="en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638A81-69FC-2F1B-B63B-50F8DBCA541F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</a:t>
            </a:r>
            <a:r>
              <a:rPr lang="en-US" altLang="ko-KR" sz="3200" b="1" dirty="0"/>
              <a:t> vs. </a:t>
            </a:r>
            <a:r>
              <a:rPr lang="ko-KR" altLang="en-US" sz="3200" b="1" dirty="0"/>
              <a:t>추상 클래스</a:t>
            </a:r>
            <a:endParaRPr lang="en-US" altLang="ko-KR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1B3A5A-0F82-69A0-EE26-5009B9BBA155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껍데기</a:t>
            </a:r>
            <a:r>
              <a:rPr lang="en-US" altLang="ko-KR" sz="2400" b="1" dirty="0"/>
              <a:t>(</a:t>
            </a:r>
            <a:r>
              <a:rPr lang="ko-KR" altLang="en-US" sz="2400" b="1" dirty="0">
                <a:solidFill>
                  <a:srgbClr val="FF0000"/>
                </a:solidFill>
              </a:rPr>
              <a:t>완전 미완성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vs. </a:t>
            </a:r>
            <a:r>
              <a:rPr lang="ko-KR" altLang="en-US" sz="2400" b="1" dirty="0"/>
              <a:t>템플릿</a:t>
            </a:r>
            <a:r>
              <a:rPr lang="en-US" altLang="ko-KR" sz="2400" b="1" dirty="0"/>
              <a:t>(</a:t>
            </a:r>
            <a:r>
              <a:rPr lang="ko-KR" altLang="en-US" sz="2400" b="1" dirty="0">
                <a:solidFill>
                  <a:srgbClr val="FF0000"/>
                </a:solidFill>
              </a:rPr>
              <a:t>일부 미완성</a:t>
            </a:r>
            <a:r>
              <a:rPr lang="en-US" altLang="ko-KR" sz="2400" b="1" dirty="0"/>
              <a:t>)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741EB6-08A1-FA70-D257-D8CBE9897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914" y="3087141"/>
            <a:ext cx="5861550" cy="23580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0992CF-C051-8111-3E9B-B4E340D3B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03" y="3090986"/>
            <a:ext cx="5237603" cy="21927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54255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인터페이스를 이용한 </a:t>
            </a:r>
            <a:r>
              <a:rPr lang="ko-KR" altLang="en-US" sz="3200" b="1" dirty="0" err="1"/>
              <a:t>다형성</a:t>
            </a:r>
            <a:endParaRPr lang="en-US" altLang="ko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구현 클래스는 인터페이스 타입으로 </a:t>
            </a:r>
            <a:r>
              <a:rPr lang="ko-KR" altLang="en-US" sz="2400" b="1" dirty="0" err="1"/>
              <a:t>형변환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instanceof</a:t>
            </a:r>
            <a:r>
              <a:rPr lang="ko-KR" altLang="en-US" sz="2400" b="1" dirty="0"/>
              <a:t> 가능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CE6306-ADA1-2520-7A13-D70B5E153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84" y="4194314"/>
            <a:ext cx="6071981" cy="547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BF8D79-AF75-3D73-9832-12B26F0AD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76" y="2871857"/>
            <a:ext cx="6515376" cy="11755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5A0DD2-DFFA-A534-87C6-3DCB72A6E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26" y="4929256"/>
            <a:ext cx="8057304" cy="8884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C41844-4F7F-FCA0-47F8-638D60145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6762" y="2891381"/>
            <a:ext cx="3812626" cy="1164258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3C8C49-0850-EA7A-8C4E-52B6B567785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7-8</a:t>
            </a:r>
            <a:r>
              <a:rPr lang="ko-KR" altLang="en-US" b="1" dirty="0"/>
              <a:t> 인터페이스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3334299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 타입의 매개변수와 반환타입</a:t>
            </a:r>
            <a:endParaRPr lang="en-US" altLang="ko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인터페이스를 구현한 클래스의 객체를 대입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반환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D314B6-5103-7437-EEE5-776083A1D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89" y="4552120"/>
            <a:ext cx="7921034" cy="17691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D07BFC-E60D-9936-686E-B5A7618B9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174" y="2763907"/>
            <a:ext cx="5932046" cy="1513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EE855F-2A8A-3540-D1E9-B922098A32CD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7-8</a:t>
            </a:r>
            <a:r>
              <a:rPr lang="ko-KR" altLang="en-US" b="1" dirty="0"/>
              <a:t> 인터페이스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8733021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인터페이스의 장점</a:t>
            </a:r>
            <a:endParaRPr lang="en-US" altLang="ko-KR" sz="3200" b="1" dirty="0"/>
          </a:p>
        </p:txBody>
      </p:sp>
      <p:sp>
        <p:nvSpPr>
          <p:cNvPr id="4" name="Text Box 20">
            <a:extLst>
              <a:ext uri="{FF2B5EF4-FFF2-40B4-BE49-F238E27FC236}">
                <a16:creationId xmlns:a16="http://schemas.microsoft.com/office/drawing/2014/main" id="{837C2CAB-8096-E329-63E9-7A95F77D3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200" y="2287272"/>
            <a:ext cx="8604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 dirty="0">
                <a:latin typeface="견명조" pitchFamily="18" charset="-127"/>
              </a:rPr>
              <a:t>  - </a:t>
            </a:r>
            <a:r>
              <a:rPr lang="ko-KR" altLang="en-US" sz="2400" dirty="0">
                <a:latin typeface="견명조" pitchFamily="18" charset="-127"/>
              </a:rPr>
              <a:t>개발 시간의 단축</a:t>
            </a:r>
            <a:r>
              <a:rPr lang="en-US" altLang="ko-KR" sz="2400" dirty="0">
                <a:latin typeface="견명조" pitchFamily="18" charset="-127"/>
              </a:rPr>
              <a:t>.</a:t>
            </a:r>
            <a:r>
              <a:rPr lang="ko-KR" altLang="en-US" sz="2400" dirty="0">
                <a:latin typeface="견명조" pitchFamily="18" charset="-127"/>
              </a:rPr>
              <a:t> 구현과 사용을 동시에</a:t>
            </a:r>
            <a:endParaRPr lang="en-US" altLang="ko-KR" sz="2400" dirty="0">
              <a:latin typeface="견명조" pitchFamily="18" charset="-127"/>
            </a:endParaRPr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F297A143-213C-F19D-6D87-C5C30B6C6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086" y="2849701"/>
            <a:ext cx="9600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 dirty="0">
                <a:latin typeface="견명조" pitchFamily="18" charset="-127"/>
              </a:rPr>
              <a:t>  - </a:t>
            </a:r>
            <a:r>
              <a:rPr lang="ko-KR" altLang="en-US" sz="2400" dirty="0">
                <a:latin typeface="견명조" pitchFamily="18" charset="-127"/>
              </a:rPr>
              <a:t>서로 관계 없는 클래스들을 관계 </a:t>
            </a:r>
            <a:r>
              <a:rPr lang="ko-KR" altLang="en-US" sz="2400" dirty="0" err="1">
                <a:latin typeface="견명조" pitchFamily="18" charset="-127"/>
              </a:rPr>
              <a:t>맺어주기</a:t>
            </a:r>
            <a:r>
              <a:rPr lang="ko-KR" altLang="en-US" sz="2400" dirty="0">
                <a:latin typeface="견명조" pitchFamily="18" charset="-127"/>
              </a:rPr>
              <a:t> 가능</a:t>
            </a:r>
            <a:endParaRPr lang="en-US" altLang="ko-KR" sz="2400" dirty="0">
              <a:latin typeface="견명조" pitchFamily="18" charset="-127"/>
            </a:endParaRPr>
          </a:p>
        </p:txBody>
      </p:sp>
      <p:sp>
        <p:nvSpPr>
          <p:cNvPr id="9" name="Text Box 20">
            <a:extLst>
              <a:ext uri="{FF2B5EF4-FFF2-40B4-BE49-F238E27FC236}">
                <a16:creationId xmlns:a16="http://schemas.microsoft.com/office/drawing/2014/main" id="{09F71B91-6612-79A9-2F5B-469654FD2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809" y="3412981"/>
            <a:ext cx="9600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2400" dirty="0">
                <a:latin typeface="견명조" pitchFamily="18" charset="-127"/>
              </a:rPr>
              <a:t>  - </a:t>
            </a:r>
            <a:r>
              <a:rPr lang="ko-KR" altLang="en-US" sz="2400" dirty="0">
                <a:latin typeface="견명조" pitchFamily="18" charset="-127"/>
              </a:rPr>
              <a:t>공통 표준을 만드는 것이 가능</a:t>
            </a:r>
            <a:endParaRPr lang="en-US" altLang="ko-KR" sz="2400" dirty="0">
              <a:latin typeface="견명조" pitchFamily="18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A7638-33B6-7AA1-9DEF-E70F4ABE7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339" y="4559446"/>
            <a:ext cx="3480702" cy="952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71EB3B-F665-EABC-2D8C-0C62AA257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740" y="3847075"/>
            <a:ext cx="3975631" cy="19937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E7E466-3C95-C287-210F-63615F32AB01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7-8</a:t>
            </a:r>
            <a:r>
              <a:rPr lang="ko-KR" altLang="en-US" b="1" dirty="0"/>
              <a:t> 인터페이스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77762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인터페이스의 장점</a:t>
            </a:r>
            <a:endParaRPr lang="en-US" altLang="ko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서로 관계없는 클래스들을 관계 </a:t>
            </a:r>
            <a:r>
              <a:rPr lang="ko-KR" altLang="en-US" sz="2400" b="1" dirty="0" err="1"/>
              <a:t>맺어주기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C579E-7199-E4CC-003A-B920D3FA8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613" y="2105477"/>
            <a:ext cx="3025289" cy="19839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A00A6A-62BA-683A-10CA-23070F734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429" y="2712988"/>
            <a:ext cx="4105257" cy="1993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B2C9EA-7E6C-799A-2B7C-9AB317604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635" y="4229100"/>
            <a:ext cx="4235450" cy="969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9BDF8-6A73-30DC-0B14-FE43DEE215CA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7-8</a:t>
            </a:r>
            <a:r>
              <a:rPr lang="ko-KR" altLang="en-US" b="1" dirty="0"/>
              <a:t> 인터페이스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7376326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인터페이스의 장점</a:t>
            </a:r>
            <a:endParaRPr lang="en-US" altLang="ko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서로 관계없는 클래스들을 관계 </a:t>
            </a:r>
            <a:r>
              <a:rPr lang="ko-KR" altLang="en-US" sz="2400" b="1" dirty="0" err="1"/>
              <a:t>맺어주기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A0292-18EE-678A-E1F5-EF95EFDE7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29" y="2712988"/>
            <a:ext cx="4105257" cy="1993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BA7C6A-307D-2C04-8288-04B927849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972" y="2752072"/>
            <a:ext cx="6921500" cy="1318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C3A9A9-CB28-8FC4-5425-A0BF3138A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621" y="4904015"/>
            <a:ext cx="4500335" cy="13148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D33A72-B576-89C6-DD40-C698EFB31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828" y="4977295"/>
            <a:ext cx="3004614" cy="1400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CB88FA-7705-266A-1588-0B322C2CB99D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7-8</a:t>
            </a:r>
            <a:r>
              <a:rPr lang="ko-KR" altLang="en-US" b="1" dirty="0"/>
              <a:t> 인터페이스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86616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클래스 간의 관계 결정하기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예제</a:t>
            </a:r>
            <a:r>
              <a:rPr lang="en-US" altLang="ko-KR" sz="3200" b="1" dirty="0"/>
              <a:t>7-3</a:t>
            </a:r>
            <a:endParaRPr lang="en-KR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824239-E4E6-5D51-369E-761DD86C0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199968"/>
            <a:ext cx="8327572" cy="27502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4E1D9E-7017-FE2C-A0AD-715E5DAAD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49" y="1420586"/>
            <a:ext cx="3464378" cy="10940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9F86C9-6CF9-283B-3F4A-A21A7A28B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9914" y="2254249"/>
            <a:ext cx="3175000" cy="9549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1343B1-15C4-272F-F016-5E9FA8B73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7572" y="4302423"/>
            <a:ext cx="5138057" cy="24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025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</a:t>
            </a:r>
            <a:r>
              <a:rPr lang="en-US" altLang="ko-KR" sz="3200" b="1" dirty="0"/>
              <a:t>(interface)</a:t>
            </a:r>
            <a:r>
              <a:rPr lang="ko-KR" altLang="en-US" sz="3200" b="1" dirty="0"/>
              <a:t>의 이해</a:t>
            </a:r>
            <a:endParaRPr lang="en-US" altLang="ko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E0422-D806-F5E3-3AB1-FD0A04029CF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두 대상</a:t>
            </a:r>
            <a:r>
              <a:rPr lang="en-US" altLang="ko-KR" sz="2400" b="1" dirty="0"/>
              <a:t>(face)</a:t>
            </a:r>
            <a:r>
              <a:rPr lang="ko-KR" altLang="en-US" sz="2400" b="1" dirty="0"/>
              <a:t> 사이의 중간</a:t>
            </a:r>
            <a:r>
              <a:rPr lang="en-US" altLang="ko-KR" sz="2400" b="1" dirty="0"/>
              <a:t>(inter)</a:t>
            </a:r>
            <a:r>
              <a:rPr lang="ko-KR" altLang="en-US" sz="2400" b="1" dirty="0"/>
              <a:t> 역할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껍데기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표준</a:t>
            </a:r>
            <a:endParaRPr lang="en-KR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2BBD89-EB39-8522-C68A-E871CF9E4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560" y="3401315"/>
            <a:ext cx="158261" cy="2159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A4B37B-E270-746F-6A5B-63F68D0224F4}"/>
              </a:ext>
            </a:extLst>
          </p:cNvPr>
          <p:cNvSpPr txBox="1"/>
          <p:nvPr/>
        </p:nvSpPr>
        <p:spPr>
          <a:xfrm>
            <a:off x="2938680" y="2912014"/>
            <a:ext cx="4318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</a:t>
            </a:r>
            <a:r>
              <a:rPr lang="en-KR" sz="3200" dirty="0"/>
              <a:t>ter + face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F8610D0-253E-5E6D-1905-B26E2C536F79}"/>
              </a:ext>
            </a:extLst>
          </p:cNvPr>
          <p:cNvSpPr/>
          <p:nvPr/>
        </p:nvSpPr>
        <p:spPr>
          <a:xfrm>
            <a:off x="3393536" y="4192173"/>
            <a:ext cx="1226235" cy="4478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7" name="Picture 16" descr="A silhouette of a person's head&#10;&#10;Description automatically generated">
            <a:extLst>
              <a:ext uri="{FF2B5EF4-FFF2-40B4-BE49-F238E27FC236}">
                <a16:creationId xmlns:a16="http://schemas.microsoft.com/office/drawing/2014/main" id="{E1329908-9E72-48B6-0916-7238F857B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83566" y="3435740"/>
            <a:ext cx="1810642" cy="2387600"/>
          </a:xfrm>
          <a:prstGeom prst="rect">
            <a:avLst/>
          </a:prstGeom>
        </p:spPr>
      </p:pic>
      <p:pic>
        <p:nvPicPr>
          <p:cNvPr id="6" name="Picture 5" descr="A silhouette of a person's head&#10;&#10;Description automatically generated">
            <a:extLst>
              <a:ext uri="{FF2B5EF4-FFF2-40B4-BE49-F238E27FC236}">
                <a16:creationId xmlns:a16="http://schemas.microsoft.com/office/drawing/2014/main" id="{228DFB64-9063-DAD8-0092-30B848D92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607" y="3401157"/>
            <a:ext cx="1771638" cy="23876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9E49A7F-E314-FD79-D04D-A82EB6EBB4DE}"/>
              </a:ext>
            </a:extLst>
          </p:cNvPr>
          <p:cNvSpPr/>
          <p:nvPr/>
        </p:nvSpPr>
        <p:spPr>
          <a:xfrm rot="10800000">
            <a:off x="3166108" y="4189829"/>
            <a:ext cx="1226235" cy="4478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BA832357-07AE-27E3-55BD-D1F4E95D62A1}"/>
              </a:ext>
            </a:extLst>
          </p:cNvPr>
          <p:cNvSpPr/>
          <p:nvPr/>
        </p:nvSpPr>
        <p:spPr>
          <a:xfrm>
            <a:off x="5817849" y="4206260"/>
            <a:ext cx="1226235" cy="4478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604E805-A89C-D3C6-83A7-AD1245A526ED}"/>
              </a:ext>
            </a:extLst>
          </p:cNvPr>
          <p:cNvSpPr/>
          <p:nvPr/>
        </p:nvSpPr>
        <p:spPr>
          <a:xfrm rot="10800000">
            <a:off x="5590421" y="4203916"/>
            <a:ext cx="1226235" cy="4478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3E303-334F-1834-B90E-0B17942F762C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7-8</a:t>
            </a:r>
            <a:r>
              <a:rPr lang="ko-KR" altLang="en-US" b="1" dirty="0"/>
              <a:t> 인터페이스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475627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</a:t>
            </a:r>
            <a:r>
              <a:rPr lang="en-US" altLang="ko-KR" sz="3200" b="1" dirty="0"/>
              <a:t>(interface)</a:t>
            </a:r>
            <a:r>
              <a:rPr lang="ko-KR" altLang="en-US" sz="3200" b="1" dirty="0"/>
              <a:t>의 이해</a:t>
            </a:r>
            <a:endParaRPr lang="en-US" altLang="ko-KR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2BBD89-EB39-8522-C68A-E871CF9E4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38" y="3404577"/>
            <a:ext cx="1676400" cy="2159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40D1DA-FC2D-BFB5-4332-F3369A1C8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29" y="3418451"/>
            <a:ext cx="1787085" cy="220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A4B37B-E270-746F-6A5B-63F68D0224F4}"/>
              </a:ext>
            </a:extLst>
          </p:cNvPr>
          <p:cNvSpPr txBox="1"/>
          <p:nvPr/>
        </p:nvSpPr>
        <p:spPr>
          <a:xfrm>
            <a:off x="3356022" y="3024555"/>
            <a:ext cx="4318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400" dirty="0">
                <a:solidFill>
                  <a:srgbClr val="FF0000"/>
                </a:solidFill>
              </a:rPr>
              <a:t>G</a:t>
            </a:r>
            <a:r>
              <a:rPr lang="en-KR" sz="2400" dirty="0"/>
              <a:t>raphic </a:t>
            </a:r>
            <a:r>
              <a:rPr lang="en-KR" sz="2400" dirty="0">
                <a:solidFill>
                  <a:srgbClr val="FF0000"/>
                </a:solidFill>
              </a:rPr>
              <a:t>U</a:t>
            </a:r>
            <a:r>
              <a:rPr lang="en-KR" sz="2400" dirty="0"/>
              <a:t>ser </a:t>
            </a:r>
            <a:r>
              <a:rPr lang="en-KR" sz="2400" dirty="0">
                <a:solidFill>
                  <a:srgbClr val="FF0000"/>
                </a:solidFill>
              </a:rPr>
              <a:t>I</a:t>
            </a:r>
            <a:r>
              <a:rPr lang="en-KR" sz="2400" dirty="0"/>
              <a:t>nterface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E4A441D-A6B7-BDBD-D54D-88BACB7B8642}"/>
              </a:ext>
            </a:extLst>
          </p:cNvPr>
          <p:cNvSpPr/>
          <p:nvPr/>
        </p:nvSpPr>
        <p:spPr>
          <a:xfrm>
            <a:off x="6593936" y="4268373"/>
            <a:ext cx="1226235" cy="4478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16717A0B-E69B-8A86-752F-A15A680E19D4}"/>
              </a:ext>
            </a:extLst>
          </p:cNvPr>
          <p:cNvSpPr/>
          <p:nvPr/>
        </p:nvSpPr>
        <p:spPr>
          <a:xfrm rot="10800000">
            <a:off x="6366508" y="4266029"/>
            <a:ext cx="1226235" cy="4478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E4C998-BA2D-3E5F-30F9-9B943B413EF1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두 대상</a:t>
            </a:r>
            <a:r>
              <a:rPr lang="en-US" altLang="ko-KR" sz="2400" b="1" dirty="0"/>
              <a:t>(face)</a:t>
            </a:r>
            <a:r>
              <a:rPr lang="ko-KR" altLang="en-US" sz="2400" b="1" dirty="0"/>
              <a:t> 사이의 중간</a:t>
            </a:r>
            <a:r>
              <a:rPr lang="en-US" altLang="ko-KR" sz="2400" b="1" dirty="0"/>
              <a:t>(inter)</a:t>
            </a:r>
            <a:r>
              <a:rPr lang="ko-KR" altLang="en-US" sz="2400" b="1" dirty="0"/>
              <a:t> 역할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껍데기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표준</a:t>
            </a:r>
            <a:endParaRPr lang="en-KR" sz="2400" b="1" dirty="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F757428D-1E76-9754-DFD0-9E77F72ABF04}"/>
              </a:ext>
            </a:extLst>
          </p:cNvPr>
          <p:cNvSpPr/>
          <p:nvPr/>
        </p:nvSpPr>
        <p:spPr>
          <a:xfrm>
            <a:off x="3393536" y="4192173"/>
            <a:ext cx="1226235" cy="4478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5" name="Picture 24" descr="A silhouette of a person's head&#10;&#10;Description automatically generated">
            <a:extLst>
              <a:ext uri="{FF2B5EF4-FFF2-40B4-BE49-F238E27FC236}">
                <a16:creationId xmlns:a16="http://schemas.microsoft.com/office/drawing/2014/main" id="{DEB7BA09-1BEB-D41A-2623-7C8DE745F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83566" y="3435740"/>
            <a:ext cx="1810642" cy="2387600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187C9943-9686-6C2C-746F-E80604522190}"/>
              </a:ext>
            </a:extLst>
          </p:cNvPr>
          <p:cNvSpPr/>
          <p:nvPr/>
        </p:nvSpPr>
        <p:spPr>
          <a:xfrm rot="10800000">
            <a:off x="3166108" y="4189829"/>
            <a:ext cx="1226235" cy="44782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F1F991-96F4-ABF5-B6C9-764E4D80D1C9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7-8</a:t>
            </a:r>
            <a:r>
              <a:rPr lang="ko-KR" altLang="en-US" b="1" dirty="0"/>
              <a:t> 인터페이스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27099586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인터페이스</a:t>
            </a:r>
            <a:r>
              <a:rPr lang="en-US" altLang="ko-KR" sz="3200" b="1" dirty="0"/>
              <a:t>(interface)</a:t>
            </a:r>
            <a:r>
              <a:rPr lang="ko-KR" altLang="en-US" sz="3200" b="1" dirty="0"/>
              <a:t>의 이해</a:t>
            </a:r>
            <a:endParaRPr lang="en-US" altLang="ko-KR" sz="3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E4C998-BA2D-3E5F-30F9-9B943B413EF1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메서드 호출은 선언부만 알면 된다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구현 내용은 몰라도 </a:t>
            </a:r>
            <a:r>
              <a:rPr lang="en-US" altLang="ko-KR" sz="2400" b="1" dirty="0"/>
              <a:t>OK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F56E9-AF77-E10A-2F52-27E3A14B8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168" y="5201703"/>
            <a:ext cx="3480702" cy="952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06EB3B-7BA6-D1C1-85FE-071EE060E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16" y="2790229"/>
            <a:ext cx="4690300" cy="2256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57E78-6F5A-DC57-55C8-7AE33E71B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165" y="4051912"/>
            <a:ext cx="4217377" cy="177735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E014DC-E663-21B0-53B6-42DF2EE75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7834" y="2765038"/>
            <a:ext cx="2973504" cy="12287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64D618-C90B-B114-316F-B08B7AA64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4940" y="2486721"/>
            <a:ext cx="2727226" cy="1367708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E3711429-85FE-05DD-AFF3-1C2BCB394CCA}"/>
              </a:ext>
            </a:extLst>
          </p:cNvPr>
          <p:cNvSpPr/>
          <p:nvPr/>
        </p:nvSpPr>
        <p:spPr>
          <a:xfrm>
            <a:off x="747131" y="2865861"/>
            <a:ext cx="3624147" cy="1059367"/>
          </a:xfrm>
          <a:prstGeom prst="frame">
            <a:avLst>
              <a:gd name="adj1" fmla="val 285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56ABCF64-7D53-3DB7-1726-EF35568BBE36}"/>
              </a:ext>
            </a:extLst>
          </p:cNvPr>
          <p:cNvSpPr/>
          <p:nvPr/>
        </p:nvSpPr>
        <p:spPr>
          <a:xfrm>
            <a:off x="743414" y="3988419"/>
            <a:ext cx="4787591" cy="1040781"/>
          </a:xfrm>
          <a:prstGeom prst="frame">
            <a:avLst>
              <a:gd name="adj1" fmla="val 285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876C958-99C8-9FA7-CD47-BC0EDAEC3B12}"/>
              </a:ext>
            </a:extLst>
          </p:cNvPr>
          <p:cNvSpPr/>
          <p:nvPr/>
        </p:nvSpPr>
        <p:spPr>
          <a:xfrm>
            <a:off x="4237464" y="3172830"/>
            <a:ext cx="1906858" cy="3683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7D6058F-54E8-E7A8-D0F7-8329B8B5D53F}"/>
              </a:ext>
            </a:extLst>
          </p:cNvPr>
          <p:cNvSpPr/>
          <p:nvPr/>
        </p:nvSpPr>
        <p:spPr>
          <a:xfrm>
            <a:off x="5441795" y="4358577"/>
            <a:ext cx="631283" cy="368300"/>
          </a:xfrm>
          <a:prstGeom prst="rightArrow">
            <a:avLst>
              <a:gd name="adj1" fmla="val 43945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AA65DA-649A-0CD9-9370-39003DF787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9048" y="5574958"/>
            <a:ext cx="4302514" cy="10080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56E3C8-5620-965D-2219-795B8DB67CFD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7-8</a:t>
            </a:r>
            <a:r>
              <a:rPr lang="ko-KR" altLang="en-US" b="1" dirty="0"/>
              <a:t> 인터페이스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7422570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디폴트 메서드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JDK 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인터페이스에 추상 메서드를 추가할 때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기본 구현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몸통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을 제공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35614-F927-B8F0-9475-28B7A58B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64" y="2660237"/>
            <a:ext cx="8778375" cy="1646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539E1-5E0A-800D-32F4-316713A37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17" y="4269409"/>
            <a:ext cx="7594600" cy="208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9D21CC-B808-17E2-F8BA-AD8A2AE7526D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7-8</a:t>
            </a:r>
            <a:r>
              <a:rPr lang="ko-KR" altLang="en-US" b="1" dirty="0"/>
              <a:t> 인터페이스</a:t>
            </a:r>
            <a:endParaRPr lang="en-KR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3BAD4B-5ECC-43C2-9B38-502B41DD2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537" y="577370"/>
            <a:ext cx="3169921" cy="147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143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private</a:t>
            </a:r>
            <a:r>
              <a:rPr lang="ko-KR" altLang="en-US" sz="3200" b="1" dirty="0"/>
              <a:t> 메서드</a:t>
            </a:r>
            <a:r>
              <a:rPr lang="en-US" altLang="ko-KR" sz="3200" b="1" dirty="0"/>
              <a:t> 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JDK 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인터페이스의 </a:t>
            </a:r>
            <a:r>
              <a:rPr lang="en-US" altLang="ko-KR" sz="2400" b="1" dirty="0"/>
              <a:t>static</a:t>
            </a:r>
            <a:r>
              <a:rPr lang="ko-KR" altLang="en-US" sz="2400" b="1" dirty="0"/>
              <a:t>메서드나 디폴트 메서드를 위한 메서드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26336-58CE-8361-8DBC-41DB52AAA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40" y="2583623"/>
            <a:ext cx="6680200" cy="134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89CB3-851D-8BDF-0F10-754D47A96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08" y="4064000"/>
            <a:ext cx="6680200" cy="279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424CC5-DA26-413D-38C6-3A14D53A381D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7-8</a:t>
            </a:r>
            <a:r>
              <a:rPr lang="ko-KR" altLang="en-US" b="1" dirty="0"/>
              <a:t> 인터페이스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5983604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7-11</a:t>
            </a:r>
            <a:r>
              <a:rPr lang="ko-KR" altLang="en-US" b="1" dirty="0"/>
              <a:t> 내부 클래스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내부 클래스</a:t>
            </a:r>
            <a:endParaRPr lang="en-US" altLang="ko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클래스 안에 선언된 클래스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EAF10-E416-7FCA-861F-257D6E70B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82" y="2639391"/>
            <a:ext cx="6821831" cy="1521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D515D-DF05-CD0E-FE7A-F3662CDF2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932" y="4180698"/>
            <a:ext cx="6597650" cy="217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653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내부 클래스의 선언</a:t>
            </a:r>
            <a:endParaRPr lang="en-US" altLang="ko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클래스 영역과 메서드 영역에 내부 클래스를 선언 가능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C0C040-A551-7AC0-DCF9-611800C0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64" y="2770000"/>
            <a:ext cx="9081613" cy="24381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308DF5-DA13-A0C1-1B13-EAEB827F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199" y="2133600"/>
            <a:ext cx="3278981" cy="102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9BC648-5344-5D02-71D5-DAD66224864D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7-11</a:t>
            </a:r>
            <a:r>
              <a:rPr lang="ko-KR" altLang="en-US" b="1" dirty="0"/>
              <a:t> 내부 클래스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6970097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내부 클래스의 접근 </a:t>
            </a:r>
            <a:r>
              <a:rPr lang="ko-KR" altLang="en-US" sz="3200" b="1" dirty="0" err="1"/>
              <a:t>제어자</a:t>
            </a:r>
            <a:endParaRPr lang="en-US" altLang="ko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클래스 영역의 내부 클래스는 접근 </a:t>
            </a:r>
            <a:r>
              <a:rPr lang="ko-KR" altLang="en-US" sz="2400" b="1" dirty="0" err="1"/>
              <a:t>제어자</a:t>
            </a:r>
            <a:r>
              <a:rPr lang="ko-KR" altLang="en-US" sz="2400" b="1" dirty="0"/>
              <a:t> 사용 가능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4D368-DA2F-53A9-B4BB-1117484A2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69" y="2676446"/>
            <a:ext cx="9047618" cy="27701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F1CB3D-6C0E-8779-BBDF-CE90135567B7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7-11</a:t>
            </a:r>
            <a:r>
              <a:rPr lang="ko-KR" altLang="en-US" b="1" dirty="0"/>
              <a:t> 내부 클래스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9755231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A27E3-9826-7B02-FEB6-2D1C66EC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499" y="1047685"/>
            <a:ext cx="7990633" cy="5810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FAFB8-A7CC-B5C4-1FE5-0ACB76720A70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7-11</a:t>
            </a:r>
            <a:r>
              <a:rPr lang="ko-KR" altLang="en-US" b="1" dirty="0"/>
              <a:t> 내부 클래스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7967542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785E9E-D67F-581C-B5F4-0A346E52F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987620"/>
            <a:ext cx="8181542" cy="5781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4EE478-F66F-6605-B725-A6EA885FEA57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7-11</a:t>
            </a:r>
            <a:r>
              <a:rPr lang="ko-KR" altLang="en-US" b="1" dirty="0"/>
              <a:t> 내부 클래스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224267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단일 상속</a:t>
            </a:r>
            <a:r>
              <a:rPr lang="en-US" altLang="ko-KR" sz="3200" b="1" dirty="0"/>
              <a:t>(single inheritance) – </a:t>
            </a:r>
            <a:r>
              <a:rPr lang="ko-KR" altLang="en-US" sz="3200" b="1" dirty="0"/>
              <a:t>하나의 조상만 허용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87CF1-4828-D3AB-0A38-82E0F9E88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2256972"/>
            <a:ext cx="7772400" cy="116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7EC451-8D51-BC6E-A36C-E4EFF78AF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57" y="3233056"/>
            <a:ext cx="5943600" cy="314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556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7DB3D-AB15-3DE6-7E61-ADD1459D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968404"/>
            <a:ext cx="7429500" cy="62511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8CF175-102A-99D2-DB52-4EAD9B53BF5B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7-11</a:t>
            </a:r>
            <a:r>
              <a:rPr lang="ko-KR" altLang="en-US" b="1" dirty="0"/>
              <a:t> 내부 클래스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4491157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6E7AF-2087-66FC-967B-D31EB308D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1111278"/>
            <a:ext cx="8464924" cy="3803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72008-5D2D-F9A2-E9FC-544DE8C70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3513896"/>
            <a:ext cx="3187700" cy="30837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219D94-A143-863F-4913-981C555A9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800" y="1073150"/>
            <a:ext cx="3347884" cy="1441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D1E32-342F-F5D1-D24F-0DB036B88C11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7-11</a:t>
            </a:r>
            <a:r>
              <a:rPr lang="ko-KR" altLang="en-US" b="1" dirty="0"/>
              <a:t> 내부 클래스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2954339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BFBCB-084C-AF49-864C-BAED4AC00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1080390"/>
            <a:ext cx="8305829" cy="5353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C21481-D20A-7B16-9426-26FC956664D9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7-11</a:t>
            </a:r>
            <a:r>
              <a:rPr lang="ko-KR" altLang="en-US" b="1" dirty="0"/>
              <a:t> 내부 클래스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2666976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85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익명 클래스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이름 없는 일회용 클래스</a:t>
            </a:r>
            <a:endParaRPr lang="en-US" altLang="ko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29FBB-5E57-069C-2E77-CF40566C2E3B}"/>
              </a:ext>
            </a:extLst>
          </p:cNvPr>
          <p:cNvSpPr txBox="1"/>
          <p:nvPr/>
        </p:nvSpPr>
        <p:spPr>
          <a:xfrm>
            <a:off x="752725" y="2199724"/>
            <a:ext cx="1022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클래스의 정의와 객체 생성을 동시에 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98D86-CAA3-E3E8-D909-ABA1FD878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607" y="1556657"/>
            <a:ext cx="3011109" cy="1132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07BD2-70B6-C413-762F-E3BD65409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58" y="2792889"/>
            <a:ext cx="7772400" cy="2208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762731-BE32-E811-58F2-81DBF6849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328" y="4723055"/>
            <a:ext cx="3655787" cy="12925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0D99F6-CA9D-3386-5684-943D3F9B9CA8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7-11</a:t>
            </a:r>
            <a:r>
              <a:rPr lang="ko-KR" altLang="en-US" b="1" dirty="0"/>
              <a:t> 내부 클래스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9554795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1F4236-4B12-A245-5802-E7BCEA923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250297"/>
            <a:ext cx="7265474" cy="3740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F1EF5-9436-6939-FF53-7F9FBAF91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100" y="4513639"/>
            <a:ext cx="7429500" cy="18111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F2FC46-26BD-7CEA-DE29-04332C36701B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7-11</a:t>
            </a:r>
            <a:r>
              <a:rPr lang="ko-KR" altLang="en-US" b="1" dirty="0"/>
              <a:t> 내부 클래스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2274055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7-1</a:t>
            </a:r>
            <a:r>
              <a:rPr lang="ko-KR" altLang="en-US" b="1" dirty="0"/>
              <a:t> 상속이란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33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Object</a:t>
            </a:r>
            <a:r>
              <a:rPr lang="ko-KR" altLang="en-US" sz="3200" b="1" dirty="0"/>
              <a:t>클래스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모든 클래스의 조상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5E125-C546-D3A7-D3A7-DABAFCAFB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91575"/>
            <a:ext cx="5464629" cy="2701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34EE4C-FB2A-EB4C-2FAF-F95F2EC83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285" y="2558142"/>
            <a:ext cx="2002972" cy="3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49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37348</TotalTime>
  <Words>1505</Words>
  <Application>Microsoft Macintosh PowerPoint</Application>
  <PresentationFormat>Widescreen</PresentationFormat>
  <Paragraphs>468</Paragraphs>
  <Slides>84</Slides>
  <Notes>84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맑은 고딕</vt:lpstr>
      <vt:lpstr>견명조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seong Namkung</dc:creator>
  <cp:lastModifiedBy>seong Namkung</cp:lastModifiedBy>
  <cp:revision>954</cp:revision>
  <dcterms:created xsi:type="dcterms:W3CDTF">2025-07-12T07:57:13Z</dcterms:created>
  <dcterms:modified xsi:type="dcterms:W3CDTF">2025-10-22T01:47:33Z</dcterms:modified>
</cp:coreProperties>
</file>